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3" r:id="rId5"/>
    <p:sldId id="257" r:id="rId6"/>
    <p:sldId id="260" r:id="rId7"/>
    <p:sldId id="265" r:id="rId8"/>
    <p:sldId id="269" r:id="rId9"/>
    <p:sldId id="259" r:id="rId10"/>
    <p:sldId id="274" r:id="rId11"/>
    <p:sldId id="271" r:id="rId12"/>
    <p:sldId id="258" r:id="rId13"/>
    <p:sldId id="276" r:id="rId14"/>
    <p:sldId id="268" r:id="rId15"/>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18CAA-ABE0-4A9F-849F-7171441E2B76}" v="3" dt="2020-05-26T16:03:32.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3193"/>
  </p:normalViewPr>
  <p:slideViewPr>
    <p:cSldViewPr snapToGrid="0">
      <p:cViewPr varScale="1">
        <p:scale>
          <a:sx n="48" d="100"/>
          <a:sy n="48" d="100"/>
        </p:scale>
        <p:origin x="67" y="749"/>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Lucy" userId="fc26114c-1456-4dbd-af7e-8d6f300a5a38" providerId="ADAL" clId="{39DD290B-046F-44CF-8FE8-8992FF6F4574}"/>
    <pc:docChg chg="modSld">
      <pc:chgData name="Wood, Lucy" userId="fc26114c-1456-4dbd-af7e-8d6f300a5a38" providerId="ADAL" clId="{39DD290B-046F-44CF-8FE8-8992FF6F4574}" dt="2020-05-26T16:03:32.407" v="28" actId="207"/>
      <pc:docMkLst>
        <pc:docMk/>
      </pc:docMkLst>
      <pc:sldChg chg="modSp">
        <pc:chgData name="Wood, Lucy" userId="fc26114c-1456-4dbd-af7e-8d6f300a5a38" providerId="ADAL" clId="{39DD290B-046F-44CF-8FE8-8992FF6F4574}" dt="2020-05-26T15:59:44.104" v="19" actId="113"/>
        <pc:sldMkLst>
          <pc:docMk/>
          <pc:sldMk cId="3753615483" sldId="257"/>
        </pc:sldMkLst>
        <pc:spChg chg="mod">
          <ac:chgData name="Wood, Lucy" userId="fc26114c-1456-4dbd-af7e-8d6f300a5a38" providerId="ADAL" clId="{39DD290B-046F-44CF-8FE8-8992FF6F4574}" dt="2020-05-26T15:59:44.104" v="19" actId="113"/>
          <ac:spMkLst>
            <pc:docMk/>
            <pc:sldMk cId="3753615483" sldId="257"/>
            <ac:spMk id="15" creationId="{E90525B5-9B65-4FB3-AF95-6A060BCC4DA9}"/>
          </ac:spMkLst>
        </pc:spChg>
      </pc:sldChg>
      <pc:sldChg chg="modSp">
        <pc:chgData name="Wood, Lucy" userId="fc26114c-1456-4dbd-af7e-8d6f300a5a38" providerId="ADAL" clId="{39DD290B-046F-44CF-8FE8-8992FF6F4574}" dt="2020-05-26T15:57:16.983" v="11" actId="20577"/>
        <pc:sldMkLst>
          <pc:docMk/>
          <pc:sldMk cId="988451906" sldId="258"/>
        </pc:sldMkLst>
        <pc:spChg chg="mod">
          <ac:chgData name="Wood, Lucy" userId="fc26114c-1456-4dbd-af7e-8d6f300a5a38" providerId="ADAL" clId="{39DD290B-046F-44CF-8FE8-8992FF6F4574}" dt="2020-05-26T15:57:16.983" v="11" actId="20577"/>
          <ac:spMkLst>
            <pc:docMk/>
            <pc:sldMk cId="988451906" sldId="258"/>
            <ac:spMk id="4" creationId="{00000000-0000-0000-0000-000000000000}"/>
          </ac:spMkLst>
        </pc:spChg>
      </pc:sldChg>
      <pc:sldChg chg="modSp">
        <pc:chgData name="Wood, Lucy" userId="fc26114c-1456-4dbd-af7e-8d6f300a5a38" providerId="ADAL" clId="{39DD290B-046F-44CF-8FE8-8992FF6F4574}" dt="2020-05-26T16:00:28.602" v="21" actId="113"/>
        <pc:sldMkLst>
          <pc:docMk/>
          <pc:sldMk cId="1152218531" sldId="259"/>
        </pc:sldMkLst>
        <pc:spChg chg="mod">
          <ac:chgData name="Wood, Lucy" userId="fc26114c-1456-4dbd-af7e-8d6f300a5a38" providerId="ADAL" clId="{39DD290B-046F-44CF-8FE8-8992FF6F4574}" dt="2020-05-26T16:00:28.602" v="21" actId="113"/>
          <ac:spMkLst>
            <pc:docMk/>
            <pc:sldMk cId="1152218531" sldId="259"/>
            <ac:spMk id="17" creationId="{542D6F00-3F95-4C86-9E3A-2134F398488C}"/>
          </ac:spMkLst>
        </pc:spChg>
      </pc:sldChg>
      <pc:sldChg chg="modSp">
        <pc:chgData name="Wood, Lucy" userId="fc26114c-1456-4dbd-af7e-8d6f300a5a38" providerId="ADAL" clId="{39DD290B-046F-44CF-8FE8-8992FF6F4574}" dt="2020-05-26T15:51:02.629" v="0" actId="115"/>
        <pc:sldMkLst>
          <pc:docMk/>
          <pc:sldMk cId="2770773100" sldId="260"/>
        </pc:sldMkLst>
        <pc:spChg chg="mod">
          <ac:chgData name="Wood, Lucy" userId="fc26114c-1456-4dbd-af7e-8d6f300a5a38" providerId="ADAL" clId="{39DD290B-046F-44CF-8FE8-8992FF6F4574}" dt="2020-05-26T15:51:02.629" v="0" actId="115"/>
          <ac:spMkLst>
            <pc:docMk/>
            <pc:sldMk cId="2770773100" sldId="260"/>
            <ac:spMk id="3" creationId="{E6841FB7-C98C-4289-87E2-73C60BF39528}"/>
          </ac:spMkLst>
        </pc:spChg>
      </pc:sldChg>
      <pc:sldChg chg="modSp">
        <pc:chgData name="Wood, Lucy" userId="fc26114c-1456-4dbd-af7e-8d6f300a5a38" providerId="ADAL" clId="{39DD290B-046F-44CF-8FE8-8992FF6F4574}" dt="2020-05-26T16:03:02.570" v="27" actId="207"/>
        <pc:sldMkLst>
          <pc:docMk/>
          <pc:sldMk cId="109146660" sldId="265"/>
        </pc:sldMkLst>
        <pc:spChg chg="mod">
          <ac:chgData name="Wood, Lucy" userId="fc26114c-1456-4dbd-af7e-8d6f300a5a38" providerId="ADAL" clId="{39DD290B-046F-44CF-8FE8-8992FF6F4574}" dt="2020-05-26T16:03:02.570" v="27" actId="207"/>
          <ac:spMkLst>
            <pc:docMk/>
            <pc:sldMk cId="109146660" sldId="265"/>
            <ac:spMk id="6" creationId="{9C383873-1ACC-4285-9071-305DE9E2508F}"/>
          </ac:spMkLst>
        </pc:spChg>
      </pc:sldChg>
      <pc:sldChg chg="modSp">
        <pc:chgData name="Wood, Lucy" userId="fc26114c-1456-4dbd-af7e-8d6f300a5a38" providerId="ADAL" clId="{39DD290B-046F-44CF-8FE8-8992FF6F4574}" dt="2020-05-26T15:53:39.660" v="5" actId="255"/>
        <pc:sldMkLst>
          <pc:docMk/>
          <pc:sldMk cId="327944350" sldId="268"/>
        </pc:sldMkLst>
        <pc:spChg chg="mod">
          <ac:chgData name="Wood, Lucy" userId="fc26114c-1456-4dbd-af7e-8d6f300a5a38" providerId="ADAL" clId="{39DD290B-046F-44CF-8FE8-8992FF6F4574}" dt="2020-05-26T15:53:39.660" v="5" actId="255"/>
          <ac:spMkLst>
            <pc:docMk/>
            <pc:sldMk cId="327944350" sldId="268"/>
            <ac:spMk id="6" creationId="{9C383873-1ACC-4285-9071-305DE9E2508F}"/>
          </ac:spMkLst>
        </pc:spChg>
      </pc:sldChg>
      <pc:sldChg chg="modSp">
        <pc:chgData name="Wood, Lucy" userId="fc26114c-1456-4dbd-af7e-8d6f300a5a38" providerId="ADAL" clId="{39DD290B-046F-44CF-8FE8-8992FF6F4574}" dt="2020-05-26T16:01:52.856" v="26" actId="113"/>
        <pc:sldMkLst>
          <pc:docMk/>
          <pc:sldMk cId="684194625" sldId="271"/>
        </pc:sldMkLst>
        <pc:spChg chg="mod">
          <ac:chgData name="Wood, Lucy" userId="fc26114c-1456-4dbd-af7e-8d6f300a5a38" providerId="ADAL" clId="{39DD290B-046F-44CF-8FE8-8992FF6F4574}" dt="2020-05-26T15:57:39.523" v="13" actId="20577"/>
          <ac:spMkLst>
            <pc:docMk/>
            <pc:sldMk cId="684194625" sldId="271"/>
            <ac:spMk id="3" creationId="{E6841FB7-C98C-4289-87E2-73C60BF39528}"/>
          </ac:spMkLst>
        </pc:spChg>
        <pc:spChg chg="mod">
          <ac:chgData name="Wood, Lucy" userId="fc26114c-1456-4dbd-af7e-8d6f300a5a38" providerId="ADAL" clId="{39DD290B-046F-44CF-8FE8-8992FF6F4574}" dt="2020-05-26T15:57:58.588" v="14" actId="20577"/>
          <ac:spMkLst>
            <pc:docMk/>
            <pc:sldMk cId="684194625" sldId="271"/>
            <ac:spMk id="6" creationId="{9C383873-1ACC-4285-9071-305DE9E2508F}"/>
          </ac:spMkLst>
        </pc:spChg>
        <pc:spChg chg="mod">
          <ac:chgData name="Wood, Lucy" userId="fc26114c-1456-4dbd-af7e-8d6f300a5a38" providerId="ADAL" clId="{39DD290B-046F-44CF-8FE8-8992FF6F4574}" dt="2020-05-26T16:01:52.856" v="26" actId="113"/>
          <ac:spMkLst>
            <pc:docMk/>
            <pc:sldMk cId="684194625" sldId="271"/>
            <ac:spMk id="17" creationId="{542D6F00-3F95-4C86-9E3A-2134F398488C}"/>
          </ac:spMkLst>
        </pc:spChg>
      </pc:sldChg>
      <pc:sldChg chg="modSp">
        <pc:chgData name="Wood, Lucy" userId="fc26114c-1456-4dbd-af7e-8d6f300a5a38" providerId="ADAL" clId="{39DD290B-046F-44CF-8FE8-8992FF6F4574}" dt="2020-05-26T16:00:55.891" v="23" actId="113"/>
        <pc:sldMkLst>
          <pc:docMk/>
          <pc:sldMk cId="1263466749" sldId="274"/>
        </pc:sldMkLst>
        <pc:spChg chg="mod">
          <ac:chgData name="Wood, Lucy" userId="fc26114c-1456-4dbd-af7e-8d6f300a5a38" providerId="ADAL" clId="{39DD290B-046F-44CF-8FE8-8992FF6F4574}" dt="2020-05-26T16:00:55.891" v="23" actId="113"/>
          <ac:spMkLst>
            <pc:docMk/>
            <pc:sldMk cId="1263466749" sldId="274"/>
            <ac:spMk id="38" creationId="{80173D6C-DD22-4BE8-9DD3-46C2F5CF7325}"/>
          </ac:spMkLst>
        </pc:spChg>
        <pc:spChg chg="mod">
          <ac:chgData name="Wood, Lucy" userId="fc26114c-1456-4dbd-af7e-8d6f300a5a38" providerId="ADAL" clId="{39DD290B-046F-44CF-8FE8-8992FF6F4574}" dt="2020-05-26T15:58:40.592" v="16" actId="20577"/>
          <ac:spMkLst>
            <pc:docMk/>
            <pc:sldMk cId="1263466749" sldId="274"/>
            <ac:spMk id="39" creationId="{B7389283-425E-4252-A2A0-12FD8CA5FEAE}"/>
          </ac:spMkLst>
        </pc:spChg>
      </pc:sldChg>
      <pc:sldChg chg="modSp">
        <pc:chgData name="Wood, Lucy" userId="fc26114c-1456-4dbd-af7e-8d6f300a5a38" providerId="ADAL" clId="{39DD290B-046F-44CF-8FE8-8992FF6F4574}" dt="2020-05-26T16:03:32.407" v="28" actId="207"/>
        <pc:sldMkLst>
          <pc:docMk/>
          <pc:sldMk cId="1919554001" sldId="276"/>
        </pc:sldMkLst>
        <pc:spChg chg="mod">
          <ac:chgData name="Wood, Lucy" userId="fc26114c-1456-4dbd-af7e-8d6f300a5a38" providerId="ADAL" clId="{39DD290B-046F-44CF-8FE8-8992FF6F4574}" dt="2020-05-26T15:56:25.486" v="9" actId="948"/>
          <ac:spMkLst>
            <pc:docMk/>
            <pc:sldMk cId="1919554001" sldId="276"/>
            <ac:spMk id="3" creationId="{E6841FB7-C98C-4289-87E2-73C60BF39528}"/>
          </ac:spMkLst>
        </pc:spChg>
        <pc:spChg chg="mod">
          <ac:chgData name="Wood, Lucy" userId="fc26114c-1456-4dbd-af7e-8d6f300a5a38" providerId="ADAL" clId="{39DD290B-046F-44CF-8FE8-8992FF6F4574}" dt="2020-05-26T16:03:32.407" v="28" actId="207"/>
          <ac:spMkLst>
            <pc:docMk/>
            <pc:sldMk cId="1919554001" sldId="276"/>
            <ac:spMk id="6" creationId="{9C383873-1ACC-4285-9071-305DE9E25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41D06ED0-1F26-454B-B67A-67A563A84476}" type="datetimeFigureOut">
              <a:rPr lang="en-GB" smtClean="0"/>
              <a:t>26/05/2020</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9E7AF5D8-1F05-48ED-8E4A-12DF23A77C83}" type="slidenum">
              <a:rPr lang="en-GB" smtClean="0"/>
              <a:t>‹#›</a:t>
            </a:fld>
            <a:endParaRPr lang="en-GB"/>
          </a:p>
        </p:txBody>
      </p:sp>
    </p:spTree>
    <p:extLst>
      <p:ext uri="{BB962C8B-B14F-4D97-AF65-F5344CB8AC3E}">
        <p14:creationId xmlns:p14="http://schemas.microsoft.com/office/powerpoint/2010/main" val="423615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2</a:t>
            </a:fld>
            <a:endParaRPr lang="en-GB"/>
          </a:p>
        </p:txBody>
      </p:sp>
    </p:spTree>
    <p:extLst>
      <p:ext uri="{BB962C8B-B14F-4D97-AF65-F5344CB8AC3E}">
        <p14:creationId xmlns:p14="http://schemas.microsoft.com/office/powerpoint/2010/main" val="139544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11</a:t>
            </a:fld>
            <a:endParaRPr lang="en-GB"/>
          </a:p>
        </p:txBody>
      </p:sp>
    </p:spTree>
    <p:extLst>
      <p:ext uri="{BB962C8B-B14F-4D97-AF65-F5344CB8AC3E}">
        <p14:creationId xmlns:p14="http://schemas.microsoft.com/office/powerpoint/2010/main" val="131765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3</a:t>
            </a:fld>
            <a:endParaRPr lang="en-GB"/>
          </a:p>
        </p:txBody>
      </p:sp>
    </p:spTree>
    <p:extLst>
      <p:ext uri="{BB962C8B-B14F-4D97-AF65-F5344CB8AC3E}">
        <p14:creationId xmlns:p14="http://schemas.microsoft.com/office/powerpoint/2010/main" val="41487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4</a:t>
            </a:fld>
            <a:endParaRPr lang="en-GB"/>
          </a:p>
        </p:txBody>
      </p:sp>
    </p:spTree>
    <p:extLst>
      <p:ext uri="{BB962C8B-B14F-4D97-AF65-F5344CB8AC3E}">
        <p14:creationId xmlns:p14="http://schemas.microsoft.com/office/powerpoint/2010/main" val="47688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5</a:t>
            </a:fld>
            <a:endParaRPr lang="en-GB"/>
          </a:p>
        </p:txBody>
      </p:sp>
    </p:spTree>
    <p:extLst>
      <p:ext uri="{BB962C8B-B14F-4D97-AF65-F5344CB8AC3E}">
        <p14:creationId xmlns:p14="http://schemas.microsoft.com/office/powerpoint/2010/main" val="117367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6</a:t>
            </a:fld>
            <a:endParaRPr lang="en-GB"/>
          </a:p>
        </p:txBody>
      </p:sp>
    </p:spTree>
    <p:extLst>
      <p:ext uri="{BB962C8B-B14F-4D97-AF65-F5344CB8AC3E}">
        <p14:creationId xmlns:p14="http://schemas.microsoft.com/office/powerpoint/2010/main" val="133137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7</a:t>
            </a:fld>
            <a:endParaRPr lang="en-GB"/>
          </a:p>
        </p:txBody>
      </p:sp>
    </p:spTree>
    <p:extLst>
      <p:ext uri="{BB962C8B-B14F-4D97-AF65-F5344CB8AC3E}">
        <p14:creationId xmlns:p14="http://schemas.microsoft.com/office/powerpoint/2010/main" val="76734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8</a:t>
            </a:fld>
            <a:endParaRPr lang="en-GB"/>
          </a:p>
        </p:txBody>
      </p:sp>
    </p:spTree>
    <p:extLst>
      <p:ext uri="{BB962C8B-B14F-4D97-AF65-F5344CB8AC3E}">
        <p14:creationId xmlns:p14="http://schemas.microsoft.com/office/powerpoint/2010/main" val="163161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9</a:t>
            </a:fld>
            <a:endParaRPr lang="en-GB"/>
          </a:p>
        </p:txBody>
      </p:sp>
    </p:spTree>
    <p:extLst>
      <p:ext uri="{BB962C8B-B14F-4D97-AF65-F5344CB8AC3E}">
        <p14:creationId xmlns:p14="http://schemas.microsoft.com/office/powerpoint/2010/main" val="71363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10</a:t>
            </a:fld>
            <a:endParaRPr lang="en-GB"/>
          </a:p>
        </p:txBody>
      </p:sp>
    </p:spTree>
    <p:extLst>
      <p:ext uri="{BB962C8B-B14F-4D97-AF65-F5344CB8AC3E}">
        <p14:creationId xmlns:p14="http://schemas.microsoft.com/office/powerpoint/2010/main" val="29726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7444-58CA-428B-98AD-227E882B5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FB410-21BB-4711-A41C-CFC183458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EA0506-BFD3-40B0-A201-5065B24AE941}"/>
              </a:ext>
            </a:extLst>
          </p:cNvPr>
          <p:cNvSpPr>
            <a:spLocks noGrp="1"/>
          </p:cNvSpPr>
          <p:nvPr>
            <p:ph type="dt" sz="half" idx="10"/>
          </p:nvPr>
        </p:nvSpPr>
        <p:spPr/>
        <p:txBody>
          <a:bodyPr/>
          <a:lstStyle/>
          <a:p>
            <a:fld id="{62CBFF89-3D73-4E9B-BE1E-45C87218D723}" type="datetime1">
              <a:rPr lang="en-GB" smtClean="0"/>
              <a:t>26/05/2020</a:t>
            </a:fld>
            <a:endParaRPr lang="en-GB"/>
          </a:p>
        </p:txBody>
      </p:sp>
      <p:sp>
        <p:nvSpPr>
          <p:cNvPr id="5" name="Footer Placeholder 4">
            <a:extLst>
              <a:ext uri="{FF2B5EF4-FFF2-40B4-BE49-F238E27FC236}">
                <a16:creationId xmlns:a16="http://schemas.microsoft.com/office/drawing/2014/main" id="{E7FAA743-A7FC-4E80-AC63-433C40166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33622-3F99-4BA3-A8A4-8CE5512C2D27}"/>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33389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DC0B-90F0-40DA-BF4A-1EE3344C7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006052-49EC-4B26-81E2-D2F5C899F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F41AF0-6649-406B-A588-44F867CB3AD1}"/>
              </a:ext>
            </a:extLst>
          </p:cNvPr>
          <p:cNvSpPr>
            <a:spLocks noGrp="1"/>
          </p:cNvSpPr>
          <p:nvPr>
            <p:ph type="dt" sz="half" idx="10"/>
          </p:nvPr>
        </p:nvSpPr>
        <p:spPr/>
        <p:txBody>
          <a:bodyPr/>
          <a:lstStyle/>
          <a:p>
            <a:fld id="{7C5756BC-C05B-4CD0-AADB-EE74B56E2E70}" type="datetime1">
              <a:rPr lang="en-GB" smtClean="0"/>
              <a:t>26/05/2020</a:t>
            </a:fld>
            <a:endParaRPr lang="en-GB"/>
          </a:p>
        </p:txBody>
      </p:sp>
      <p:sp>
        <p:nvSpPr>
          <p:cNvPr id="5" name="Footer Placeholder 4">
            <a:extLst>
              <a:ext uri="{FF2B5EF4-FFF2-40B4-BE49-F238E27FC236}">
                <a16:creationId xmlns:a16="http://schemas.microsoft.com/office/drawing/2014/main" id="{4F185DB2-E2C0-4EB4-AEE3-A13B535A1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27997-F0C8-45FC-97ED-B922F9BAC355}"/>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17772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BB8A2-54FB-4AC4-A496-D89259080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D610B1-D4A2-49B6-AC30-EA357F9BF1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FDD9E-20D5-4DD9-86E0-16EF61416D59}"/>
              </a:ext>
            </a:extLst>
          </p:cNvPr>
          <p:cNvSpPr>
            <a:spLocks noGrp="1"/>
          </p:cNvSpPr>
          <p:nvPr>
            <p:ph type="dt" sz="half" idx="10"/>
          </p:nvPr>
        </p:nvSpPr>
        <p:spPr/>
        <p:txBody>
          <a:bodyPr/>
          <a:lstStyle/>
          <a:p>
            <a:fld id="{1B6753B6-3CC2-477A-99E3-207C3D83100F}" type="datetime1">
              <a:rPr lang="en-GB" smtClean="0"/>
              <a:t>26/05/2020</a:t>
            </a:fld>
            <a:endParaRPr lang="en-GB"/>
          </a:p>
        </p:txBody>
      </p:sp>
      <p:sp>
        <p:nvSpPr>
          <p:cNvPr id="5" name="Footer Placeholder 4">
            <a:extLst>
              <a:ext uri="{FF2B5EF4-FFF2-40B4-BE49-F238E27FC236}">
                <a16:creationId xmlns:a16="http://schemas.microsoft.com/office/drawing/2014/main" id="{659559BE-CD51-4700-B1B6-58A86EE5B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EAE30-46E0-47FE-98F5-DCC62A2415FA}"/>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0973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70E-81AE-4784-B253-D00D0C0ECB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A28E4-CFE3-4FFB-AD74-EC0B01A66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805AC-6E88-4E1D-84EB-3088DA778C56}"/>
              </a:ext>
            </a:extLst>
          </p:cNvPr>
          <p:cNvSpPr>
            <a:spLocks noGrp="1"/>
          </p:cNvSpPr>
          <p:nvPr>
            <p:ph type="dt" sz="half" idx="10"/>
          </p:nvPr>
        </p:nvSpPr>
        <p:spPr/>
        <p:txBody>
          <a:bodyPr/>
          <a:lstStyle/>
          <a:p>
            <a:fld id="{30AC1A46-AC9E-4BF9-8906-BC445D17B1B2}" type="datetime1">
              <a:rPr lang="en-GB" smtClean="0"/>
              <a:t>26/05/2020</a:t>
            </a:fld>
            <a:endParaRPr lang="en-GB"/>
          </a:p>
        </p:txBody>
      </p:sp>
      <p:sp>
        <p:nvSpPr>
          <p:cNvPr id="5" name="Footer Placeholder 4">
            <a:extLst>
              <a:ext uri="{FF2B5EF4-FFF2-40B4-BE49-F238E27FC236}">
                <a16:creationId xmlns:a16="http://schemas.microsoft.com/office/drawing/2014/main" id="{5415CFAC-2981-4624-A8DE-57A2D041B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EE4AF-E334-44CB-9B9F-E79351CFD26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55348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DC7-5601-4323-A10D-588D254E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F05F0C-96A1-4C73-B74B-68A0EC2A2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98F3B-AFD0-48F5-9C17-46C277A61904}"/>
              </a:ext>
            </a:extLst>
          </p:cNvPr>
          <p:cNvSpPr>
            <a:spLocks noGrp="1"/>
          </p:cNvSpPr>
          <p:nvPr>
            <p:ph type="dt" sz="half" idx="10"/>
          </p:nvPr>
        </p:nvSpPr>
        <p:spPr/>
        <p:txBody>
          <a:bodyPr/>
          <a:lstStyle/>
          <a:p>
            <a:fld id="{12D53E22-76FF-4D99-A07F-FBBF05ECEFBF}" type="datetime1">
              <a:rPr lang="en-GB" smtClean="0"/>
              <a:t>26/05/2020</a:t>
            </a:fld>
            <a:endParaRPr lang="en-GB"/>
          </a:p>
        </p:txBody>
      </p:sp>
      <p:sp>
        <p:nvSpPr>
          <p:cNvPr id="5" name="Footer Placeholder 4">
            <a:extLst>
              <a:ext uri="{FF2B5EF4-FFF2-40B4-BE49-F238E27FC236}">
                <a16:creationId xmlns:a16="http://schemas.microsoft.com/office/drawing/2014/main" id="{C09375A5-8B34-4C2B-856B-3CFEB3A1B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800B6-722F-4EE0-80D4-2CCFBB3D1DF1}"/>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041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DDD6-4F9B-4341-A079-A473E8917A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41AF4-CBC8-48EA-86F0-96AFEB2592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545709-27F0-4157-8399-B3593F72B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F0CCB5-AF64-49CC-8F67-BA2176A387FC}"/>
              </a:ext>
            </a:extLst>
          </p:cNvPr>
          <p:cNvSpPr>
            <a:spLocks noGrp="1"/>
          </p:cNvSpPr>
          <p:nvPr>
            <p:ph type="dt" sz="half" idx="10"/>
          </p:nvPr>
        </p:nvSpPr>
        <p:spPr/>
        <p:txBody>
          <a:bodyPr/>
          <a:lstStyle/>
          <a:p>
            <a:fld id="{42E8538A-9AD3-4562-925B-5BA8E1AA4279}" type="datetime1">
              <a:rPr lang="en-GB" smtClean="0"/>
              <a:t>26/05/2020</a:t>
            </a:fld>
            <a:endParaRPr lang="en-GB"/>
          </a:p>
        </p:txBody>
      </p:sp>
      <p:sp>
        <p:nvSpPr>
          <p:cNvPr id="6" name="Footer Placeholder 5">
            <a:extLst>
              <a:ext uri="{FF2B5EF4-FFF2-40B4-BE49-F238E27FC236}">
                <a16:creationId xmlns:a16="http://schemas.microsoft.com/office/drawing/2014/main" id="{4932F678-22B9-4FD5-A197-613C4CE9E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36F21-E5AB-4488-BCF1-6A1281B2171F}"/>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116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EBAA-3190-4245-B37E-3DAEB46A75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1C23B-440B-4FB0-97D0-43709842A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5A205-5C1D-4642-B209-C65993662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F3485F-8462-47B4-BB9A-B3F920F1E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987CA-2F33-412D-9340-F633B7402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232FB-D739-4DFC-8203-760080828220}"/>
              </a:ext>
            </a:extLst>
          </p:cNvPr>
          <p:cNvSpPr>
            <a:spLocks noGrp="1"/>
          </p:cNvSpPr>
          <p:nvPr>
            <p:ph type="dt" sz="half" idx="10"/>
          </p:nvPr>
        </p:nvSpPr>
        <p:spPr/>
        <p:txBody>
          <a:bodyPr/>
          <a:lstStyle/>
          <a:p>
            <a:fld id="{52381575-FC21-4F72-9495-344C5D510227}" type="datetime1">
              <a:rPr lang="en-GB" smtClean="0"/>
              <a:t>26/05/2020</a:t>
            </a:fld>
            <a:endParaRPr lang="en-GB"/>
          </a:p>
        </p:txBody>
      </p:sp>
      <p:sp>
        <p:nvSpPr>
          <p:cNvPr id="8" name="Footer Placeholder 7">
            <a:extLst>
              <a:ext uri="{FF2B5EF4-FFF2-40B4-BE49-F238E27FC236}">
                <a16:creationId xmlns:a16="http://schemas.microsoft.com/office/drawing/2014/main" id="{3B3B8FBB-DF31-48C5-9683-C792C81A7E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845900-2A29-4133-83AA-BFA2D357E2FD}"/>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9576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E89-3A24-404C-946F-F43494EA96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78F2A0-688D-4B10-9E72-75FB76E5CF69}"/>
              </a:ext>
            </a:extLst>
          </p:cNvPr>
          <p:cNvSpPr>
            <a:spLocks noGrp="1"/>
          </p:cNvSpPr>
          <p:nvPr>
            <p:ph type="dt" sz="half" idx="10"/>
          </p:nvPr>
        </p:nvSpPr>
        <p:spPr/>
        <p:txBody>
          <a:bodyPr/>
          <a:lstStyle/>
          <a:p>
            <a:fld id="{CF051E68-C151-435A-8222-B9BB1983971F}" type="datetime1">
              <a:rPr lang="en-GB" smtClean="0"/>
              <a:t>26/05/2020</a:t>
            </a:fld>
            <a:endParaRPr lang="en-GB"/>
          </a:p>
        </p:txBody>
      </p:sp>
      <p:sp>
        <p:nvSpPr>
          <p:cNvPr id="4" name="Footer Placeholder 3">
            <a:extLst>
              <a:ext uri="{FF2B5EF4-FFF2-40B4-BE49-F238E27FC236}">
                <a16:creationId xmlns:a16="http://schemas.microsoft.com/office/drawing/2014/main" id="{D3B98D39-A7CB-40EC-99AC-F1324743E1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26C117-ECF8-4BDE-8CC7-67F6A1036619}"/>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269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F8F1A-6632-4ABC-A61D-3BE1B3128A35}"/>
              </a:ext>
            </a:extLst>
          </p:cNvPr>
          <p:cNvSpPr>
            <a:spLocks noGrp="1"/>
          </p:cNvSpPr>
          <p:nvPr>
            <p:ph type="dt" sz="half" idx="10"/>
          </p:nvPr>
        </p:nvSpPr>
        <p:spPr/>
        <p:txBody>
          <a:bodyPr/>
          <a:lstStyle/>
          <a:p>
            <a:fld id="{8811EFFC-3947-4643-9571-C2489B0870C8}" type="datetime1">
              <a:rPr lang="en-GB" smtClean="0"/>
              <a:t>26/05/2020</a:t>
            </a:fld>
            <a:endParaRPr lang="en-GB"/>
          </a:p>
        </p:txBody>
      </p:sp>
      <p:sp>
        <p:nvSpPr>
          <p:cNvPr id="3" name="Footer Placeholder 2">
            <a:extLst>
              <a:ext uri="{FF2B5EF4-FFF2-40B4-BE49-F238E27FC236}">
                <a16:creationId xmlns:a16="http://schemas.microsoft.com/office/drawing/2014/main" id="{BDF8E694-2B38-4796-9FD2-13C7DAF70B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6D8A79-9033-422B-B9BB-F20BC7E110B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26455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9243-003E-47B1-AD28-C56A4E49D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8E5A77-550E-49D8-8474-689AC13D4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16DE0A-935F-4B30-B821-68478F09E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3F4C1-283B-45BB-9447-FB75EEB6AC49}"/>
              </a:ext>
            </a:extLst>
          </p:cNvPr>
          <p:cNvSpPr>
            <a:spLocks noGrp="1"/>
          </p:cNvSpPr>
          <p:nvPr>
            <p:ph type="dt" sz="half" idx="10"/>
          </p:nvPr>
        </p:nvSpPr>
        <p:spPr/>
        <p:txBody>
          <a:bodyPr/>
          <a:lstStyle/>
          <a:p>
            <a:fld id="{D739DB68-5464-4523-A98B-CD2C608C43DC}" type="datetime1">
              <a:rPr lang="en-GB" smtClean="0"/>
              <a:t>26/05/2020</a:t>
            </a:fld>
            <a:endParaRPr lang="en-GB"/>
          </a:p>
        </p:txBody>
      </p:sp>
      <p:sp>
        <p:nvSpPr>
          <p:cNvPr id="6" name="Footer Placeholder 5">
            <a:extLst>
              <a:ext uri="{FF2B5EF4-FFF2-40B4-BE49-F238E27FC236}">
                <a16:creationId xmlns:a16="http://schemas.microsoft.com/office/drawing/2014/main" id="{2AB19CDB-0338-4E6F-9A81-A5B19CCA0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02D56-D0C8-4321-9F79-72B1C77C67D2}"/>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93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AC76-CD2C-483F-9CC7-EEF6F9BDF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7DC319-AB35-4701-9C71-DB1649A26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151A90-712A-49C8-89D7-82AF293B0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53047-E8E1-48B2-B254-778FF3596F3C}"/>
              </a:ext>
            </a:extLst>
          </p:cNvPr>
          <p:cNvSpPr>
            <a:spLocks noGrp="1"/>
          </p:cNvSpPr>
          <p:nvPr>
            <p:ph type="dt" sz="half" idx="10"/>
          </p:nvPr>
        </p:nvSpPr>
        <p:spPr/>
        <p:txBody>
          <a:bodyPr/>
          <a:lstStyle/>
          <a:p>
            <a:fld id="{F2DA0A09-9D51-442A-B7A6-706333BF911A}" type="datetime1">
              <a:rPr lang="en-GB" smtClean="0"/>
              <a:t>26/05/2020</a:t>
            </a:fld>
            <a:endParaRPr lang="en-GB"/>
          </a:p>
        </p:txBody>
      </p:sp>
      <p:sp>
        <p:nvSpPr>
          <p:cNvPr id="6" name="Footer Placeholder 5">
            <a:extLst>
              <a:ext uri="{FF2B5EF4-FFF2-40B4-BE49-F238E27FC236}">
                <a16:creationId xmlns:a16="http://schemas.microsoft.com/office/drawing/2014/main" id="{8315E357-C5AA-4421-A821-6DFBCB38E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DD2B9-6535-407F-A1E8-A0BD7E4A491E}"/>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3461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4564F-4FD9-4507-BD69-91924AE64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E140F4-3B65-46B0-B87E-C7D52E6EB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AA53A-0EB5-44D4-8A53-07091BAA7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25C36-F3BD-434E-AA9E-4419F7793A4E}" type="datetime1">
              <a:rPr lang="en-GB" smtClean="0"/>
              <a:t>26/05/2020</a:t>
            </a:fld>
            <a:endParaRPr lang="en-GB"/>
          </a:p>
        </p:txBody>
      </p:sp>
      <p:sp>
        <p:nvSpPr>
          <p:cNvPr id="5" name="Footer Placeholder 4">
            <a:extLst>
              <a:ext uri="{FF2B5EF4-FFF2-40B4-BE49-F238E27FC236}">
                <a16:creationId xmlns:a16="http://schemas.microsoft.com/office/drawing/2014/main" id="{CC2D27F9-EA9B-4195-AAB7-07CD07BF2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D8AED-EDA7-4635-BAF1-60886372A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8E5E1-2CB7-4E78-9DCC-07AB18866500}" type="slidenum">
              <a:rPr lang="en-GB" smtClean="0"/>
              <a:t>‹#›</a:t>
            </a:fld>
            <a:endParaRPr lang="en-GB"/>
          </a:p>
        </p:txBody>
      </p:sp>
    </p:spTree>
    <p:extLst>
      <p:ext uri="{BB962C8B-B14F-4D97-AF65-F5344CB8AC3E}">
        <p14:creationId xmlns:p14="http://schemas.microsoft.com/office/powerpoint/2010/main" val="71495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e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sparks.com/jack-and-the-beanstalk-experiments/" TargetMode="External"/><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A gold and blue neck tie&#10;&#10;Description automatically generated">
            <a:extLst>
              <a:ext uri="{FF2B5EF4-FFF2-40B4-BE49-F238E27FC236}">
                <a16:creationId xmlns:a16="http://schemas.microsoft.com/office/drawing/2014/main" id="{7CEEB49D-698B-4C1C-A5DA-04047682DBB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4777" b="20845"/>
          <a:stretch/>
        </p:blipFill>
        <p:spPr>
          <a:xfrm>
            <a:off x="2989580" y="466821"/>
            <a:ext cx="9202420" cy="5924359"/>
          </a:xfrm>
        </p:spPr>
      </p:pic>
      <p:sp>
        <p:nvSpPr>
          <p:cNvPr id="7" name="Freeform: Shape 6">
            <a:extLst>
              <a:ext uri="{FF2B5EF4-FFF2-40B4-BE49-F238E27FC236}">
                <a16:creationId xmlns:a16="http://schemas.microsoft.com/office/drawing/2014/main" id="{2CF6FC01-7A4C-42A0-A671-9933A7CC75A2}"/>
              </a:ext>
            </a:extLst>
          </p:cNvPr>
          <p:cNvSpPr/>
          <p:nvPr/>
        </p:nvSpPr>
        <p:spPr>
          <a:xfrm>
            <a:off x="-19050" y="30500"/>
            <a:ext cx="7219950" cy="6824678"/>
          </a:xfrm>
          <a:custGeom>
            <a:avLst/>
            <a:gdLst>
              <a:gd name="connsiteX0" fmla="*/ 5164852 w 5265336"/>
              <a:gd name="connsiteY0" fmla="*/ 90435 h 7355394"/>
              <a:gd name="connsiteX1" fmla="*/ 2642716 w 5265336"/>
              <a:gd name="connsiteY1" fmla="*/ 7285055 h 7355394"/>
              <a:gd name="connsiteX2" fmla="*/ 0 w 5265336"/>
              <a:gd name="connsiteY2" fmla="*/ 7355394 h 7355394"/>
              <a:gd name="connsiteX3" fmla="*/ 10048 w 5265336"/>
              <a:gd name="connsiteY3" fmla="*/ 20097 h 7355394"/>
              <a:gd name="connsiteX4" fmla="*/ 5265336 w 5265336"/>
              <a:gd name="connsiteY4" fmla="*/ 0 h 7355394"/>
              <a:gd name="connsiteX5" fmla="*/ 5255288 w 5265336"/>
              <a:gd name="connsiteY5" fmla="*/ 0 h 73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336" h="7355394">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 name="Title 6">
            <a:extLst>
              <a:ext uri="{FF2B5EF4-FFF2-40B4-BE49-F238E27FC236}">
                <a16:creationId xmlns:a16="http://schemas.microsoft.com/office/drawing/2014/main" id="{4E50E18B-F434-4647-9123-D05FAAB53E96}"/>
              </a:ext>
            </a:extLst>
          </p:cNvPr>
          <p:cNvSpPr txBox="1">
            <a:spLocks/>
          </p:cNvSpPr>
          <p:nvPr/>
        </p:nvSpPr>
        <p:spPr>
          <a:xfrm>
            <a:off x="722630" y="641564"/>
            <a:ext cx="5422900" cy="677108"/>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4400" kern="0" dirty="0">
                <a:solidFill>
                  <a:schemeClr val="bg1"/>
                </a:solidFill>
                <a:latin typeface="Lato Black" panose="020F0502020204030203" pitchFamily="34" charset="0"/>
                <a:ea typeface="Lato Black" panose="020F0502020204030203" pitchFamily="34" charset="0"/>
                <a:cs typeface="Lato Black" panose="020F0502020204030203" pitchFamily="34" charset="0"/>
              </a:rPr>
              <a:t>Plants</a:t>
            </a:r>
          </a:p>
        </p:txBody>
      </p:sp>
      <p:sp>
        <p:nvSpPr>
          <p:cNvPr id="9" name="object 4">
            <a:extLst>
              <a:ext uri="{FF2B5EF4-FFF2-40B4-BE49-F238E27FC236}">
                <a16:creationId xmlns:a16="http://schemas.microsoft.com/office/drawing/2014/main" id="{8DA896D1-C048-4C77-9F3B-54911F60C082}"/>
              </a:ext>
            </a:extLst>
          </p:cNvPr>
          <p:cNvSpPr/>
          <p:nvPr/>
        </p:nvSpPr>
        <p:spPr>
          <a:xfrm>
            <a:off x="722630" y="2145506"/>
            <a:ext cx="810260" cy="67314"/>
          </a:xfrm>
          <a:custGeom>
            <a:avLst/>
            <a:gdLst/>
            <a:ahLst/>
            <a:cxnLst/>
            <a:rect l="l" t="t" r="r" b="b"/>
            <a:pathLst>
              <a:path w="810260">
                <a:moveTo>
                  <a:pt x="0" y="0"/>
                </a:moveTo>
                <a:lnTo>
                  <a:pt x="810006" y="0"/>
                </a:lnTo>
              </a:path>
            </a:pathLst>
          </a:custGeom>
          <a:ln w="76200">
            <a:solidFill>
              <a:schemeClr val="bg1"/>
            </a:solidFill>
          </a:ln>
        </p:spPr>
        <p:txBody>
          <a:bodyPr wrap="square" lIns="0" tIns="0" rIns="0" bIns="0" rtlCol="0"/>
          <a:lstStyle/>
          <a:p>
            <a:endParaRPr dirty="0">
              <a:latin typeface="Calibri" panose="020F050202020403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E9D86310-5FDD-4454-92F2-FCB9396B3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300" y="7251692"/>
            <a:ext cx="1981200" cy="289169"/>
          </a:xfrm>
          <a:prstGeom prst="rect">
            <a:avLst/>
          </a:prstGeom>
        </p:spPr>
      </p:pic>
      <p:sp>
        <p:nvSpPr>
          <p:cNvPr id="15" name="Rectangle 14">
            <a:extLst>
              <a:ext uri="{FF2B5EF4-FFF2-40B4-BE49-F238E27FC236}">
                <a16:creationId xmlns:a16="http://schemas.microsoft.com/office/drawing/2014/main" id="{F571E163-626D-475E-A518-59C3025AF857}"/>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drawing, light&#10;&#10;Description automatically generated">
            <a:extLst>
              <a:ext uri="{FF2B5EF4-FFF2-40B4-BE49-F238E27FC236}">
                <a16:creationId xmlns:a16="http://schemas.microsoft.com/office/drawing/2014/main" id="{9FD0E528-065B-4B07-8252-55F07F81D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7" name="Rectangle 16">
            <a:extLst>
              <a:ext uri="{FF2B5EF4-FFF2-40B4-BE49-F238E27FC236}">
                <a16:creationId xmlns:a16="http://schemas.microsoft.com/office/drawing/2014/main" id="{68C883CF-17F6-4C7B-A00B-B3E4BA853FC3}"/>
              </a:ext>
            </a:extLst>
          </p:cNvPr>
          <p:cNvSpPr/>
          <p:nvPr/>
        </p:nvSpPr>
        <p:spPr>
          <a:xfrm>
            <a:off x="0" y="2823"/>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6">
            <a:extLst>
              <a:ext uri="{FF2B5EF4-FFF2-40B4-BE49-F238E27FC236}">
                <a16:creationId xmlns:a16="http://schemas.microsoft.com/office/drawing/2014/main" id="{B370D3A3-4B18-46A8-9623-BCE4A8D48555}"/>
              </a:ext>
            </a:extLst>
          </p:cNvPr>
          <p:cNvSpPr txBox="1">
            <a:spLocks/>
          </p:cNvSpPr>
          <p:nvPr/>
        </p:nvSpPr>
        <p:spPr>
          <a:xfrm>
            <a:off x="717550" y="2362546"/>
            <a:ext cx="5422900" cy="738664"/>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How seeds and bulbs grow and what</a:t>
            </a:r>
          </a:p>
          <a:p>
            <a:r>
              <a:rPr lang="en-GB" sz="2400" i="1" kern="0" dirty="0">
                <a:solidFill>
                  <a:schemeClr val="bg1"/>
                </a:solidFill>
                <a:ea typeface="Lato Black" panose="020F0502020204030203" pitchFamily="34" charset="0"/>
                <a:cs typeface="Lato Black" panose="020F0502020204030203" pitchFamily="34" charset="0"/>
              </a:rPr>
              <a:t>they need to be healthy</a:t>
            </a:r>
          </a:p>
        </p:txBody>
      </p:sp>
      <p:sp>
        <p:nvSpPr>
          <p:cNvPr id="20" name="Title 6">
            <a:extLst>
              <a:ext uri="{FF2B5EF4-FFF2-40B4-BE49-F238E27FC236}">
                <a16:creationId xmlns:a16="http://schemas.microsoft.com/office/drawing/2014/main" id="{84AD8CF2-1F27-4141-A103-04168FC7AC96}"/>
              </a:ext>
            </a:extLst>
          </p:cNvPr>
          <p:cNvSpPr txBox="1">
            <a:spLocks/>
          </p:cNvSpPr>
          <p:nvPr/>
        </p:nvSpPr>
        <p:spPr>
          <a:xfrm>
            <a:off x="717550" y="5439710"/>
            <a:ext cx="5422900" cy="738664"/>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Year 2</a:t>
            </a:r>
            <a:br>
              <a:rPr lang="en-GB" sz="2400" i="1" kern="0" dirty="0">
                <a:solidFill>
                  <a:schemeClr val="bg1"/>
                </a:solidFill>
                <a:ea typeface="Lato Black" panose="020F0502020204030203" pitchFamily="34" charset="0"/>
                <a:cs typeface="Lato Black" panose="020F0502020204030203" pitchFamily="34" charset="0"/>
              </a:rPr>
            </a:br>
            <a:r>
              <a:rPr lang="en-GB" sz="2400" i="1" kern="0" dirty="0">
                <a:solidFill>
                  <a:schemeClr val="bg1"/>
                </a:solidFill>
                <a:ea typeface="Lato Black" panose="020F0502020204030203" pitchFamily="34" charset="0"/>
                <a:cs typeface="Lato Black" panose="020F0502020204030203" pitchFamily="34" charset="0"/>
              </a:rPr>
              <a:t>Ages 6-7</a:t>
            </a:r>
          </a:p>
        </p:txBody>
      </p:sp>
      <p:pic>
        <p:nvPicPr>
          <p:cNvPr id="13" name="Picture 12">
            <a:extLst>
              <a:ext uri="{FF2B5EF4-FFF2-40B4-BE49-F238E27FC236}">
                <a16:creationId xmlns:a16="http://schemas.microsoft.com/office/drawing/2014/main" id="{E8CB53FB-648D-4E9F-BF0E-AD68265C8A6C}"/>
              </a:ext>
            </a:extLst>
          </p:cNvPr>
          <p:cNvPicPr>
            <a:picLocks noChangeAspect="1"/>
          </p:cNvPicPr>
          <p:nvPr/>
        </p:nvPicPr>
        <p:blipFill>
          <a:blip r:embed="rId5">
            <a:alphaModFix amt="85000"/>
          </a:blip>
          <a:stretch>
            <a:fillRect/>
          </a:stretch>
        </p:blipFill>
        <p:spPr>
          <a:xfrm>
            <a:off x="7291388" y="466820"/>
            <a:ext cx="4622446" cy="5969030"/>
          </a:xfrm>
          <a:prstGeom prst="rect">
            <a:avLst/>
          </a:prstGeom>
        </p:spPr>
      </p:pic>
      <p:sp>
        <p:nvSpPr>
          <p:cNvPr id="12" name="TextBox 11">
            <a:extLst>
              <a:ext uri="{FF2B5EF4-FFF2-40B4-BE49-F238E27FC236}">
                <a16:creationId xmlns:a16="http://schemas.microsoft.com/office/drawing/2014/main" id="{1D7C7D8B-3E2D-40BF-8D11-7997DD81E41F}"/>
              </a:ext>
            </a:extLst>
          </p:cNvPr>
          <p:cNvSpPr txBox="1"/>
          <p:nvPr/>
        </p:nvSpPr>
        <p:spPr>
          <a:xfrm>
            <a:off x="7380905" y="526540"/>
            <a:ext cx="4443412" cy="5663089"/>
          </a:xfrm>
          <a:prstGeom prst="rect">
            <a:avLst/>
          </a:prstGeom>
          <a:noFill/>
        </p:spPr>
        <p:txBody>
          <a:bodyPr wrap="square" rtlCol="0">
            <a:spAutoFit/>
          </a:bodyPr>
          <a:lstStyle/>
          <a:p>
            <a:endParaRPr lang="en-GB" b="1" dirty="0">
              <a:solidFill>
                <a:schemeClr val="bg1"/>
              </a:solidFill>
            </a:endParaRPr>
          </a:p>
          <a:p>
            <a:r>
              <a:rPr lang="en-GB" b="1" dirty="0">
                <a:solidFill>
                  <a:schemeClr val="bg1"/>
                </a:solidFill>
              </a:rPr>
              <a:t>For parents</a:t>
            </a:r>
          </a:p>
          <a:p>
            <a:r>
              <a:rPr lang="en-GB" i="1" dirty="0">
                <a:solidFill>
                  <a:schemeClr val="bg1"/>
                </a:solidFill>
              </a:rPr>
              <a:t>Thank you for supporting your child’s learning in science.</a:t>
            </a:r>
          </a:p>
          <a:p>
            <a:r>
              <a:rPr lang="en-GB" sz="1600" b="1" i="1" dirty="0">
                <a:solidFill>
                  <a:schemeClr val="bg1"/>
                </a:solidFill>
              </a:rPr>
              <a:t>Before the session:</a:t>
            </a:r>
          </a:p>
          <a:p>
            <a:pPr marL="285750" indent="-285750">
              <a:buFont typeface="Arial" charset="0"/>
              <a:buChar char="•"/>
            </a:pPr>
            <a:r>
              <a:rPr lang="en-GB" sz="1600" dirty="0">
                <a:solidFill>
                  <a:schemeClr val="bg1"/>
                </a:solidFill>
              </a:rPr>
              <a:t>There are 6 main activities. They do not have to be done on the same day. In fact, to support your child’s attention levels, each activity has been broken down into 20-30 minute chunks so could be broken over a few days.</a:t>
            </a:r>
          </a:p>
          <a:p>
            <a:pPr marL="285750" indent="-285750" fontAlgn="base">
              <a:buFont typeface="Arial" panose="020B0604020202020204" pitchFamily="34" charset="0"/>
              <a:buChar char="•"/>
            </a:pPr>
            <a:r>
              <a:rPr lang="en-GB" sz="1600" dirty="0">
                <a:solidFill>
                  <a:schemeClr val="bg1"/>
                </a:solidFill>
              </a:rPr>
              <a:t>Please read the slides to know which activity to do, what your child is learning and what you need to get ready.</a:t>
            </a:r>
          </a:p>
          <a:p>
            <a:pPr marL="285750" indent="-285750" fontAlgn="base">
              <a:buFont typeface="Arial" panose="020B0604020202020204" pitchFamily="34" charset="0"/>
              <a:buChar char="•"/>
            </a:pPr>
            <a:r>
              <a:rPr lang="en-GB" sz="1600" dirty="0">
                <a:solidFill>
                  <a:schemeClr val="bg1"/>
                </a:solidFill>
              </a:rPr>
              <a:t>The activities are hands on and evidence can be shown by taking photos.</a:t>
            </a:r>
          </a:p>
          <a:p>
            <a:pPr fontAlgn="base"/>
            <a:r>
              <a:rPr lang="en-GB" sz="1600" b="1" i="1" dirty="0">
                <a:solidFill>
                  <a:schemeClr val="bg1"/>
                </a:solidFill>
              </a:rPr>
              <a:t>During the session:</a:t>
            </a:r>
          </a:p>
          <a:p>
            <a:pPr marL="285750" indent="-285750" fontAlgn="base">
              <a:buFont typeface="Arial" panose="020B0604020202020204" pitchFamily="34" charset="0"/>
              <a:buChar char="•"/>
            </a:pPr>
            <a:r>
              <a:rPr lang="en-GB" sz="1600" dirty="0">
                <a:solidFill>
                  <a:schemeClr val="bg1"/>
                </a:solidFill>
              </a:rPr>
              <a:t>Share the learning intention on slide 2.</a:t>
            </a:r>
          </a:p>
          <a:p>
            <a:pPr marL="285750" indent="-285750" fontAlgn="base">
              <a:buFont typeface="Arial" panose="020B0604020202020204" pitchFamily="34" charset="0"/>
              <a:buChar char="•"/>
            </a:pPr>
            <a:r>
              <a:rPr lang="en-GB" sz="1600" dirty="0">
                <a:solidFill>
                  <a:schemeClr val="bg1"/>
                </a:solidFill>
              </a:rPr>
              <a:t>Slide 11 has a glossary of key terms.</a:t>
            </a:r>
          </a:p>
          <a:p>
            <a:pPr fontAlgn="base"/>
            <a:r>
              <a:rPr lang="en-GB" sz="1600" b="1" i="1" dirty="0">
                <a:solidFill>
                  <a:schemeClr val="bg1"/>
                </a:solidFill>
              </a:rPr>
              <a:t>Reviewing with your child:</a:t>
            </a:r>
          </a:p>
          <a:p>
            <a:pPr marL="285750" indent="-285750" fontAlgn="base">
              <a:buFont typeface="Arial" panose="020B0604020202020204" pitchFamily="34" charset="0"/>
              <a:buChar char="•"/>
            </a:pPr>
            <a:r>
              <a:rPr lang="en-GB" sz="1600" dirty="0">
                <a:solidFill>
                  <a:schemeClr val="bg1"/>
                </a:solidFill>
              </a:rPr>
              <a:t>The slides give examples of what your child may produce.</a:t>
            </a:r>
          </a:p>
          <a:p>
            <a:pPr marL="285750" indent="-285750">
              <a:buFont typeface="Arial" panose="020B0604020202020204" pitchFamily="34" charset="0"/>
              <a:buChar char="•"/>
            </a:pPr>
            <a:endParaRPr lang="en-GB" i="1" dirty="0">
              <a:solidFill>
                <a:schemeClr val="bg1"/>
              </a:solidFill>
            </a:endParaRPr>
          </a:p>
        </p:txBody>
      </p:sp>
    </p:spTree>
    <p:extLst>
      <p:ext uri="{BB962C8B-B14F-4D97-AF65-F5344CB8AC3E}">
        <p14:creationId xmlns:p14="http://schemas.microsoft.com/office/powerpoint/2010/main" val="426839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257452"/>
            <a:ext cx="3317289" cy="6225465"/>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1800" b="1" dirty="0">
                <a:solidFill>
                  <a:srgbClr val="FF0000"/>
                </a:solidFill>
              </a:rPr>
              <a:t>Activity 6: </a:t>
            </a:r>
          </a:p>
          <a:p>
            <a:pPr marL="0" indent="0">
              <a:lnSpc>
                <a:spcPct val="100000"/>
              </a:lnSpc>
              <a:spcBef>
                <a:spcPts val="600"/>
              </a:spcBef>
              <a:buNone/>
            </a:pPr>
            <a:r>
              <a:rPr lang="en-US" sz="1800" dirty="0"/>
              <a:t>Review the learning from activity 1. Ask your child what they NOW know, after the activities.</a:t>
            </a:r>
          </a:p>
          <a:p>
            <a:pPr marL="0" indent="0">
              <a:lnSpc>
                <a:spcPct val="100000"/>
              </a:lnSpc>
              <a:spcBef>
                <a:spcPts val="600"/>
              </a:spcBef>
              <a:buNone/>
            </a:pPr>
            <a:r>
              <a:rPr lang="en-US" sz="1800" dirty="0"/>
              <a:t>2. Write this in a </a:t>
            </a:r>
            <a:r>
              <a:rPr lang="en-US" sz="1800" dirty="0">
                <a:solidFill>
                  <a:srgbClr val="FF0000"/>
                </a:solidFill>
              </a:rPr>
              <a:t>different colour</a:t>
            </a:r>
            <a:r>
              <a:rPr lang="en-US" sz="1800" dirty="0">
                <a:solidFill>
                  <a:schemeClr val="tx1"/>
                </a:solidFill>
              </a:rPr>
              <a:t>, </a:t>
            </a:r>
            <a:r>
              <a:rPr lang="en-US" sz="1800" dirty="0"/>
              <a:t>to the ‘what you already know’ column, to show you and your child all the things you have learned.</a:t>
            </a:r>
          </a:p>
          <a:p>
            <a:pPr marL="0" indent="0">
              <a:lnSpc>
                <a:spcPct val="100000"/>
              </a:lnSpc>
              <a:spcBef>
                <a:spcPts val="600"/>
              </a:spcBef>
              <a:buNone/>
            </a:pPr>
            <a:r>
              <a:rPr lang="en-US" sz="1800" dirty="0"/>
              <a:t>3. Look at the questions you thought of at the start and review if you now know the answers and tick them if you do.</a:t>
            </a:r>
          </a:p>
          <a:p>
            <a:pPr marL="0" indent="0">
              <a:lnSpc>
                <a:spcPct val="100000"/>
              </a:lnSpc>
              <a:spcBef>
                <a:spcPts val="600"/>
              </a:spcBef>
              <a:buNone/>
            </a:pPr>
            <a:r>
              <a:rPr lang="en-US" sz="1800" dirty="0"/>
              <a:t>Maybe you now have some new questions you would like to find the answers to.</a:t>
            </a:r>
          </a:p>
          <a:p>
            <a:pPr marL="0" indent="0">
              <a:lnSpc>
                <a:spcPct val="100000"/>
              </a:lnSpc>
              <a:spcBef>
                <a:spcPts val="600"/>
              </a:spcBef>
              <a:buNone/>
            </a:pPr>
            <a:r>
              <a:rPr lang="en-US" sz="1800" dirty="0"/>
              <a:t>4. Together, use the internet to research and find out the answers to any questions left unsolved.</a:t>
            </a:r>
          </a:p>
          <a:p>
            <a:pPr marL="0" indent="0">
              <a:lnSpc>
                <a:spcPct val="120000"/>
              </a:lnSpc>
              <a:buNone/>
            </a:pPr>
            <a:endParaRPr lang="en-GB" sz="2000" dirty="0">
              <a:solidFill>
                <a:srgbClr val="7030A0"/>
              </a:solidFill>
            </a:endParaRPr>
          </a:p>
          <a:p>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146767"/>
            <a:ext cx="7712155" cy="6574707"/>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600"/>
              </a:spcBef>
              <a:buNone/>
            </a:pPr>
            <a:r>
              <a:rPr lang="en-GB" sz="2000" dirty="0">
                <a:solidFill>
                  <a:srgbClr val="FF0000"/>
                </a:solidFill>
              </a:rPr>
              <a:t>Learning outcome: </a:t>
            </a:r>
            <a:r>
              <a:rPr lang="en-GB" sz="2000" dirty="0">
                <a:solidFill>
                  <a:schemeClr val="tx1"/>
                </a:solidFill>
              </a:rPr>
              <a:t>assess what your child now knows about plants and how they grow. </a:t>
            </a:r>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8" name="TextBox 7">
            <a:extLst>
              <a:ext uri="{FF2B5EF4-FFF2-40B4-BE49-F238E27FC236}">
                <a16:creationId xmlns:a16="http://schemas.microsoft.com/office/drawing/2014/main" id="{2DCE16E0-B7FB-47CE-AD27-0174739CD12D}"/>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10</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624121656"/>
              </p:ext>
            </p:extLst>
          </p:nvPr>
        </p:nvGraphicFramePr>
        <p:xfrm>
          <a:off x="4761944" y="1128429"/>
          <a:ext cx="5691240" cy="4483509"/>
        </p:xfrm>
        <a:graphic>
          <a:graphicData uri="http://schemas.openxmlformats.org/drawingml/2006/table">
            <a:tbl>
              <a:tblPr firstRow="1" bandRow="1">
                <a:tableStyleId>{5C22544A-7EE6-4342-B048-85BDC9FD1C3A}</a:tableStyleId>
              </a:tblPr>
              <a:tblGrid>
                <a:gridCol w="2845620">
                  <a:extLst>
                    <a:ext uri="{9D8B030D-6E8A-4147-A177-3AD203B41FA5}">
                      <a16:colId xmlns:a16="http://schemas.microsoft.com/office/drawing/2014/main" val="20000"/>
                    </a:ext>
                  </a:extLst>
                </a:gridCol>
                <a:gridCol w="2845620">
                  <a:extLst>
                    <a:ext uri="{9D8B030D-6E8A-4147-A177-3AD203B41FA5}">
                      <a16:colId xmlns:a16="http://schemas.microsoft.com/office/drawing/2014/main" val="20001"/>
                    </a:ext>
                  </a:extLst>
                </a:gridCol>
              </a:tblGrid>
              <a:tr h="4483509">
                <a:tc>
                  <a:txBody>
                    <a:bodyPr/>
                    <a:lstStyle/>
                    <a:p>
                      <a:pPr algn="ctr"/>
                      <a:r>
                        <a:rPr lang="en-US" u="sng" dirty="0">
                          <a:solidFill>
                            <a:schemeClr val="tx1"/>
                          </a:solidFill>
                        </a:rPr>
                        <a:t>What do you already know?</a:t>
                      </a:r>
                    </a:p>
                    <a:p>
                      <a:pPr algn="ctr"/>
                      <a:endParaRPr lang="en-US" u="sng" dirty="0">
                        <a:solidFill>
                          <a:schemeClr val="tx1"/>
                        </a:solidFill>
                      </a:endParaRPr>
                    </a:p>
                    <a:p>
                      <a:pPr algn="ctr"/>
                      <a:r>
                        <a:rPr lang="en-US" b="0" u="none" dirty="0">
                          <a:solidFill>
                            <a:schemeClr val="tx1"/>
                          </a:solidFill>
                        </a:rPr>
                        <a:t>Plants need water to grow</a:t>
                      </a:r>
                    </a:p>
                    <a:p>
                      <a:pPr algn="ctr"/>
                      <a:endParaRPr lang="en-US" b="0" u="none" dirty="0">
                        <a:solidFill>
                          <a:schemeClr val="tx1"/>
                        </a:solidFill>
                      </a:endParaRPr>
                    </a:p>
                    <a:p>
                      <a:pPr algn="ctr"/>
                      <a:r>
                        <a:rPr lang="en-US" b="0" u="none" dirty="0">
                          <a:solidFill>
                            <a:schemeClr val="tx1"/>
                          </a:solidFill>
                        </a:rPr>
                        <a:t>Seeds</a:t>
                      </a:r>
                      <a:r>
                        <a:rPr lang="en-US" b="0" u="none" baseline="0" dirty="0">
                          <a:solidFill>
                            <a:schemeClr val="tx1"/>
                          </a:solidFill>
                        </a:rPr>
                        <a:t> can grow in soil</a:t>
                      </a:r>
                    </a:p>
                    <a:p>
                      <a:pPr algn="ctr"/>
                      <a:endParaRPr lang="en-US" b="0" u="none" baseline="0" dirty="0">
                        <a:solidFill>
                          <a:schemeClr val="accent1"/>
                        </a:solidFill>
                      </a:endParaRPr>
                    </a:p>
                    <a:p>
                      <a:pPr algn="ctr"/>
                      <a:r>
                        <a:rPr lang="en-US" b="0" u="none" baseline="0" dirty="0">
                          <a:solidFill>
                            <a:srgbClr val="FF0000"/>
                          </a:solidFill>
                        </a:rPr>
                        <a:t>Seeds and bulbs grow at different rates</a:t>
                      </a:r>
                    </a:p>
                    <a:p>
                      <a:pPr algn="ctr"/>
                      <a:endParaRPr lang="en-US" b="0" u="none" baseline="0" dirty="0">
                        <a:solidFill>
                          <a:srgbClr val="FF0000"/>
                        </a:solidFill>
                      </a:endParaRPr>
                    </a:p>
                    <a:p>
                      <a:pPr algn="ctr"/>
                      <a:r>
                        <a:rPr lang="en-US" b="0" u="none" baseline="0" dirty="0">
                          <a:solidFill>
                            <a:srgbClr val="FF0000"/>
                          </a:solidFill>
                        </a:rPr>
                        <a:t>You can eat some plants</a:t>
                      </a:r>
                    </a:p>
                    <a:p>
                      <a:pPr algn="ctr"/>
                      <a:endParaRPr lang="en-US" b="0" u="none" baseline="0" dirty="0">
                        <a:solidFill>
                          <a:srgbClr val="FF0000"/>
                        </a:solidFill>
                      </a:endParaRPr>
                    </a:p>
                    <a:p>
                      <a:pPr algn="ctr"/>
                      <a:r>
                        <a:rPr lang="en-US" b="0" u="none" baseline="0" dirty="0">
                          <a:solidFill>
                            <a:srgbClr val="FF0000"/>
                          </a:solidFill>
                        </a:rPr>
                        <a:t>Plants need warmth to grow</a:t>
                      </a:r>
                    </a:p>
                    <a:p>
                      <a:pPr algn="ctr"/>
                      <a:endParaRPr lang="en-US" b="0" u="none"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rPr>
                        <a:t>What questions do you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14800" y="5751871"/>
            <a:ext cx="7020232" cy="646331"/>
          </a:xfrm>
          <a:prstGeom prst="rect">
            <a:avLst/>
          </a:prstGeom>
          <a:noFill/>
        </p:spPr>
        <p:txBody>
          <a:bodyPr wrap="square" rtlCol="0">
            <a:spAutoFit/>
          </a:bodyPr>
          <a:lstStyle/>
          <a:p>
            <a:pPr algn="ctr"/>
            <a:r>
              <a:rPr lang="en-US" dirty="0"/>
              <a:t>Show and celebrate the work you have done and all the new learning you have achieved by looking at the table.</a:t>
            </a:r>
          </a:p>
        </p:txBody>
      </p:sp>
    </p:spTree>
    <p:extLst>
      <p:ext uri="{BB962C8B-B14F-4D97-AF65-F5344CB8AC3E}">
        <p14:creationId xmlns:p14="http://schemas.microsoft.com/office/powerpoint/2010/main" val="191955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48070" y="295184"/>
            <a:ext cx="10697592" cy="64008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2400" b="1" dirty="0">
                <a:solidFill>
                  <a:schemeClr val="tx1"/>
                </a:solidFill>
              </a:rPr>
              <a:t>Glossary of terms</a:t>
            </a:r>
          </a:p>
          <a:p>
            <a:pPr marL="0" indent="0">
              <a:lnSpc>
                <a:spcPct val="100000"/>
              </a:lnSpc>
              <a:spcBef>
                <a:spcPts val="600"/>
              </a:spcBef>
              <a:buNone/>
            </a:pPr>
            <a:r>
              <a:rPr lang="en-GB" sz="2400" dirty="0">
                <a:solidFill>
                  <a:srgbClr val="0070C0"/>
                </a:solidFill>
              </a:rPr>
              <a:t>Germinate: </a:t>
            </a:r>
            <a:r>
              <a:rPr lang="en-GB" sz="2400" dirty="0">
                <a:solidFill>
                  <a:schemeClr val="tx1"/>
                </a:solidFill>
              </a:rPr>
              <a:t>When a seed/bulb begins to grow and put out shoots.</a:t>
            </a:r>
          </a:p>
          <a:p>
            <a:pPr marL="0" indent="0">
              <a:lnSpc>
                <a:spcPct val="100000"/>
              </a:lnSpc>
              <a:spcBef>
                <a:spcPts val="600"/>
              </a:spcBef>
              <a:buNone/>
            </a:pPr>
            <a:r>
              <a:rPr lang="en-GB" sz="2400" dirty="0">
                <a:solidFill>
                  <a:srgbClr val="0070C0"/>
                </a:solidFill>
              </a:rPr>
              <a:t>Shoots</a:t>
            </a:r>
            <a:r>
              <a:rPr lang="en-GB" sz="2400" dirty="0"/>
              <a:t>: The new growth from germination that grows upward is a shoot and is where leaves will develop. </a:t>
            </a:r>
          </a:p>
          <a:p>
            <a:pPr marL="0" indent="0">
              <a:lnSpc>
                <a:spcPct val="100000"/>
              </a:lnSpc>
              <a:spcBef>
                <a:spcPts val="600"/>
              </a:spcBef>
              <a:buNone/>
            </a:pPr>
            <a:r>
              <a:rPr lang="en-GB" sz="2400" dirty="0">
                <a:solidFill>
                  <a:srgbClr val="0070C0"/>
                </a:solidFill>
              </a:rPr>
              <a:t>Healthy: </a:t>
            </a:r>
            <a:r>
              <a:rPr lang="en-GB" sz="2400" dirty="0">
                <a:solidFill>
                  <a:schemeClr val="tx1"/>
                </a:solidFill>
              </a:rPr>
              <a:t>Healthy plants have firm leaves, well-formed flowers and fruit, and well-developed root systems.</a:t>
            </a:r>
          </a:p>
          <a:p>
            <a:pPr marL="0" indent="0">
              <a:lnSpc>
                <a:spcPct val="100000"/>
              </a:lnSpc>
              <a:spcBef>
                <a:spcPts val="600"/>
              </a:spcBef>
              <a:buNone/>
            </a:pPr>
            <a:r>
              <a:rPr lang="en-GB" sz="2400" dirty="0">
                <a:solidFill>
                  <a:srgbClr val="0070C0"/>
                </a:solidFill>
              </a:rPr>
              <a:t>Maturity</a:t>
            </a:r>
            <a:r>
              <a:rPr lang="en-GB" sz="2400" dirty="0"/>
              <a:t>: The point when the plant is ready to fruit or flower.</a:t>
            </a:r>
          </a:p>
          <a:p>
            <a:pPr marL="0" indent="0">
              <a:lnSpc>
                <a:spcPct val="100000"/>
              </a:lnSpc>
              <a:spcBef>
                <a:spcPts val="600"/>
              </a:spcBef>
              <a:buNone/>
            </a:pPr>
            <a:r>
              <a:rPr lang="en-GB" sz="2400" dirty="0">
                <a:solidFill>
                  <a:srgbClr val="0070C0"/>
                </a:solidFill>
              </a:rPr>
              <a:t>Seedlings</a:t>
            </a:r>
            <a:r>
              <a:rPr lang="en-GB" sz="2400" dirty="0"/>
              <a:t>: A young plant developing from a seed. </a:t>
            </a:r>
          </a:p>
          <a:p>
            <a:pPr marL="0" indent="0">
              <a:lnSpc>
                <a:spcPct val="100000"/>
              </a:lnSpc>
              <a:spcBef>
                <a:spcPts val="600"/>
              </a:spcBef>
              <a:buNone/>
            </a:pPr>
            <a:r>
              <a:rPr lang="en-GB" sz="2400" dirty="0">
                <a:solidFill>
                  <a:srgbClr val="0070C0"/>
                </a:solidFill>
              </a:rPr>
              <a:t>Leaf</a:t>
            </a:r>
            <a:r>
              <a:rPr lang="en-GB" sz="2400" b="1" dirty="0"/>
              <a:t>: </a:t>
            </a:r>
            <a:r>
              <a:rPr lang="en-GB" sz="2400" dirty="0"/>
              <a:t>Flat, blade-like structure that comes off from the stem or branch of a plant.</a:t>
            </a:r>
          </a:p>
          <a:p>
            <a:pPr marL="0" indent="0">
              <a:lnSpc>
                <a:spcPct val="100000"/>
              </a:lnSpc>
              <a:spcBef>
                <a:spcPts val="600"/>
              </a:spcBef>
              <a:buNone/>
            </a:pPr>
            <a:r>
              <a:rPr lang="en-GB" sz="2400" dirty="0">
                <a:solidFill>
                  <a:srgbClr val="0070C0"/>
                </a:solidFill>
              </a:rPr>
              <a:t>Flower: </a:t>
            </a:r>
            <a:r>
              <a:rPr lang="en-GB" sz="2400" dirty="0">
                <a:solidFill>
                  <a:schemeClr val="tx1"/>
                </a:solidFill>
              </a:rPr>
              <a:t>Has petals that produce perfume and colour to attract insects. </a:t>
            </a:r>
          </a:p>
          <a:p>
            <a:pPr marL="0" indent="0">
              <a:lnSpc>
                <a:spcPct val="100000"/>
              </a:lnSpc>
              <a:spcBef>
                <a:spcPts val="600"/>
              </a:spcBef>
              <a:buNone/>
            </a:pPr>
            <a:r>
              <a:rPr lang="en-GB" sz="2400" dirty="0">
                <a:solidFill>
                  <a:srgbClr val="0070C0"/>
                </a:solidFill>
              </a:rPr>
              <a:t>Bud: </a:t>
            </a:r>
            <a:r>
              <a:rPr lang="en-GB" sz="2400" dirty="0"/>
              <a:t>The undeveloped shoot, leaf, or flower.</a:t>
            </a:r>
            <a:endParaRPr lang="en-GB" sz="2400" dirty="0">
              <a:solidFill>
                <a:srgbClr val="0070C0"/>
              </a:solidFill>
            </a:endParaRPr>
          </a:p>
          <a:p>
            <a:pPr marL="0" indent="0">
              <a:lnSpc>
                <a:spcPct val="100000"/>
              </a:lnSpc>
              <a:spcBef>
                <a:spcPts val="600"/>
              </a:spcBef>
              <a:buNone/>
            </a:pPr>
            <a:r>
              <a:rPr lang="en-GB" sz="2400" dirty="0">
                <a:solidFill>
                  <a:srgbClr val="0070C0"/>
                </a:solidFill>
              </a:rPr>
              <a:t>Root:</a:t>
            </a:r>
            <a:r>
              <a:rPr lang="en-GB" sz="2400" dirty="0"/>
              <a:t> The part of a plant that grows downward.  </a:t>
            </a:r>
          </a:p>
          <a:p>
            <a:pPr marL="0" indent="0">
              <a:lnSpc>
                <a:spcPct val="100000"/>
              </a:lnSpc>
              <a:spcBef>
                <a:spcPts val="600"/>
              </a:spcBef>
              <a:buNone/>
            </a:pPr>
            <a:r>
              <a:rPr lang="en-GB" sz="2400" dirty="0">
                <a:solidFill>
                  <a:srgbClr val="0070C0"/>
                </a:solidFill>
              </a:rPr>
              <a:t>Seed and bulb: </a:t>
            </a:r>
            <a:r>
              <a:rPr lang="en-GB" sz="2400" dirty="0"/>
              <a:t>A part of the plant which can grow into a new plant.</a:t>
            </a:r>
            <a:endParaRPr lang="en-GB" sz="2400" dirty="0">
              <a:solidFill>
                <a:schemeClr val="tx1"/>
              </a:solidFill>
            </a:endParaRPr>
          </a:p>
          <a:p>
            <a:pPr marL="0" indent="0">
              <a:lnSpc>
                <a:spcPct val="100000"/>
              </a:lnSpc>
              <a:spcBef>
                <a:spcPts val="600"/>
              </a:spcBef>
              <a:buNone/>
            </a:pPr>
            <a:endParaRPr lang="en-GB" sz="2400" dirty="0">
              <a:solidFill>
                <a:schemeClr val="tx1"/>
              </a:solidFill>
            </a:endParaRPr>
          </a:p>
          <a:p>
            <a:pPr marL="0" indent="0">
              <a:buNone/>
            </a:pPr>
            <a:endParaRPr lang="en-GB" sz="2000" dirty="0">
              <a:solidFill>
                <a:schemeClr val="tx1"/>
              </a:solidFill>
            </a:endParaRPr>
          </a:p>
        </p:txBody>
      </p:sp>
      <p:sp>
        <p:nvSpPr>
          <p:cNvPr id="22" name="Rectangle 21">
            <a:extLst>
              <a:ext uri="{FF2B5EF4-FFF2-40B4-BE49-F238E27FC236}">
                <a16:creationId xmlns:a16="http://schemas.microsoft.com/office/drawing/2014/main" id="{635D3255-F0A5-4F6E-8307-C2ECD988BDF3}"/>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drawing, light&#10;&#10;Description automatically generated">
            <a:extLst>
              <a:ext uri="{FF2B5EF4-FFF2-40B4-BE49-F238E27FC236}">
                <a16:creationId xmlns:a16="http://schemas.microsoft.com/office/drawing/2014/main" id="{0EE25CAF-C579-48C2-9CA1-CC51C2EFBD4A}"/>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1" name="TextBox 20">
            <a:extLst>
              <a:ext uri="{FF2B5EF4-FFF2-40B4-BE49-F238E27FC236}">
                <a16:creationId xmlns:a16="http://schemas.microsoft.com/office/drawing/2014/main" id="{9C7A6832-0ED3-4245-83DB-D3AD92D15CCB}"/>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11</a:t>
            </a:fld>
            <a:endParaRPr lang="en-GB" dirty="0"/>
          </a:p>
        </p:txBody>
      </p:sp>
    </p:spTree>
    <p:extLst>
      <p:ext uri="{BB962C8B-B14F-4D97-AF65-F5344CB8AC3E}">
        <p14:creationId xmlns:p14="http://schemas.microsoft.com/office/powerpoint/2010/main" val="32794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44140"/>
            <a:ext cx="5181600" cy="2955569"/>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1600" b="1" dirty="0"/>
              <a:t>Key Learning: </a:t>
            </a:r>
          </a:p>
          <a:p>
            <a:pPr marL="0" indent="0">
              <a:lnSpc>
                <a:spcPct val="100000"/>
              </a:lnSpc>
              <a:spcBef>
                <a:spcPts val="600"/>
              </a:spcBef>
              <a:buNone/>
            </a:pPr>
            <a:r>
              <a:rPr lang="en-GB" sz="1400" dirty="0"/>
              <a:t>Plants may grow from either seeds or bulbs. These then germinate and grow into seedlings which then continue to grow into mature plants. These mature plants may have flowers which then develop into seeds, berries, fruits etc. </a:t>
            </a:r>
          </a:p>
          <a:p>
            <a:pPr marL="0" indent="0">
              <a:lnSpc>
                <a:spcPct val="100000"/>
              </a:lnSpc>
              <a:spcBef>
                <a:spcPts val="600"/>
              </a:spcBef>
              <a:buNone/>
            </a:pPr>
            <a:r>
              <a:rPr lang="en-GB" sz="1400" dirty="0"/>
              <a:t>Seeds and bulbs need to be planted outside at particular times of year and they will germinate and grow at different rates. Only indoor bulbs are likely to grow in Spring/Summer e.g. amaryllis, hyacinth. Some plants are better suited to growing in full sun and some grow better in partial or full shade. </a:t>
            </a:r>
          </a:p>
          <a:p>
            <a:pPr marL="0" indent="0">
              <a:lnSpc>
                <a:spcPct val="100000"/>
              </a:lnSpc>
              <a:spcBef>
                <a:spcPts val="600"/>
              </a:spcBef>
              <a:buNone/>
            </a:pPr>
            <a:r>
              <a:rPr lang="en-GB" sz="1400" dirty="0"/>
              <a:t>Plants also need different amounts of water and space to grow well and stay healthy.</a:t>
            </a:r>
          </a:p>
        </p:txBody>
      </p:sp>
      <p:sp>
        <p:nvSpPr>
          <p:cNvPr id="7" name="Content Placeholder 2">
            <a:extLst>
              <a:ext uri="{FF2B5EF4-FFF2-40B4-BE49-F238E27FC236}">
                <a16:creationId xmlns:a16="http://schemas.microsoft.com/office/drawing/2014/main" id="{185DACEB-595C-438F-A77A-E53F98A2A227}"/>
              </a:ext>
            </a:extLst>
          </p:cNvPr>
          <p:cNvSpPr txBox="1">
            <a:spLocks/>
          </p:cNvSpPr>
          <p:nvPr/>
        </p:nvSpPr>
        <p:spPr>
          <a:xfrm>
            <a:off x="6172202" y="1644140"/>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1400" dirty="0">
                <a:solidFill>
                  <a:srgbClr val="0070C0"/>
                </a:solidFill>
              </a:rPr>
              <a:t>Activity 1 </a:t>
            </a:r>
            <a:r>
              <a:rPr lang="mr-IN" sz="1400" dirty="0">
                <a:solidFill>
                  <a:srgbClr val="0070C0"/>
                </a:solidFill>
              </a:rPr>
              <a:t>–</a:t>
            </a:r>
            <a:r>
              <a:rPr lang="en-GB" sz="1400" dirty="0">
                <a:solidFill>
                  <a:srgbClr val="0070C0"/>
                </a:solidFill>
              </a:rPr>
              <a:t> Review what your child knows from the year 1 objectives and discuss what they would like to find out about how plants grow.</a:t>
            </a:r>
          </a:p>
          <a:p>
            <a:pPr marL="0" indent="0">
              <a:lnSpc>
                <a:spcPct val="100000"/>
              </a:lnSpc>
              <a:spcBef>
                <a:spcPts val="600"/>
              </a:spcBef>
              <a:buNone/>
            </a:pPr>
            <a:r>
              <a:rPr lang="en-GB" sz="1400" dirty="0">
                <a:solidFill>
                  <a:srgbClr val="0070C0"/>
                </a:solidFill>
              </a:rPr>
              <a:t>Activity 2 </a:t>
            </a:r>
            <a:r>
              <a:rPr lang="mr-IN" sz="1400" dirty="0">
                <a:solidFill>
                  <a:srgbClr val="0070C0"/>
                </a:solidFill>
              </a:rPr>
              <a:t>–</a:t>
            </a:r>
            <a:r>
              <a:rPr lang="en-GB" sz="1400" dirty="0">
                <a:solidFill>
                  <a:srgbClr val="0070C0"/>
                </a:solidFill>
              </a:rPr>
              <a:t> Compare and sorts seeds and bulbs by doing observational drawings.</a:t>
            </a:r>
          </a:p>
          <a:p>
            <a:pPr marL="0" indent="0">
              <a:lnSpc>
                <a:spcPct val="100000"/>
              </a:lnSpc>
              <a:spcBef>
                <a:spcPts val="600"/>
              </a:spcBef>
              <a:buNone/>
            </a:pPr>
            <a:r>
              <a:rPr lang="en-GB" sz="1400" dirty="0">
                <a:solidFill>
                  <a:srgbClr val="0070C0"/>
                </a:solidFill>
              </a:rPr>
              <a:t>Activity 3 </a:t>
            </a:r>
            <a:r>
              <a:rPr lang="mr-IN" sz="1400" dirty="0">
                <a:solidFill>
                  <a:srgbClr val="0070C0"/>
                </a:solidFill>
              </a:rPr>
              <a:t>–</a:t>
            </a:r>
            <a:r>
              <a:rPr lang="en-GB" sz="1400" dirty="0">
                <a:solidFill>
                  <a:srgbClr val="0070C0"/>
                </a:solidFill>
              </a:rPr>
              <a:t> Observe over time by planting seeds and bulbs. Do they grow at the same rate and if you change where and what the seeds get, does that affect the growth?</a:t>
            </a:r>
          </a:p>
          <a:p>
            <a:pPr marL="0" indent="0">
              <a:lnSpc>
                <a:spcPct val="100000"/>
              </a:lnSpc>
              <a:spcBef>
                <a:spcPts val="600"/>
              </a:spcBef>
              <a:buNone/>
            </a:pPr>
            <a:r>
              <a:rPr lang="en-GB" sz="1400" dirty="0">
                <a:solidFill>
                  <a:srgbClr val="0070C0"/>
                </a:solidFill>
              </a:rPr>
              <a:t>Activity 4 </a:t>
            </a:r>
            <a:r>
              <a:rPr lang="mr-IN" sz="1400" dirty="0">
                <a:solidFill>
                  <a:srgbClr val="0070C0"/>
                </a:solidFill>
              </a:rPr>
              <a:t>–</a:t>
            </a:r>
            <a:r>
              <a:rPr lang="en-GB" sz="1400" dirty="0">
                <a:solidFill>
                  <a:srgbClr val="0070C0"/>
                </a:solidFill>
              </a:rPr>
              <a:t> Plant seeds and grow them healthily to contribute to a meal.</a:t>
            </a:r>
          </a:p>
          <a:p>
            <a:pPr marL="0" indent="0">
              <a:lnSpc>
                <a:spcPct val="100000"/>
              </a:lnSpc>
              <a:spcBef>
                <a:spcPts val="600"/>
              </a:spcBef>
              <a:buNone/>
            </a:pPr>
            <a:r>
              <a:rPr lang="en-GB" sz="1400" dirty="0">
                <a:solidFill>
                  <a:srgbClr val="0070C0"/>
                </a:solidFill>
              </a:rPr>
              <a:t>Activity 5 </a:t>
            </a:r>
            <a:r>
              <a:rPr lang="mr-IN" sz="1400" dirty="0">
                <a:solidFill>
                  <a:srgbClr val="0070C0"/>
                </a:solidFill>
              </a:rPr>
              <a:t>–</a:t>
            </a:r>
            <a:r>
              <a:rPr lang="en-GB" sz="1400" dirty="0">
                <a:solidFill>
                  <a:srgbClr val="0070C0"/>
                </a:solidFill>
              </a:rPr>
              <a:t> Odd one out. Look at the three pictures and see what vocabulary your child uses to explain their reasons.</a:t>
            </a:r>
          </a:p>
          <a:p>
            <a:pPr marL="0" indent="0">
              <a:lnSpc>
                <a:spcPct val="100000"/>
              </a:lnSpc>
              <a:spcBef>
                <a:spcPts val="600"/>
              </a:spcBef>
              <a:buNone/>
            </a:pPr>
            <a:r>
              <a:rPr lang="en-GB" sz="1400" dirty="0">
                <a:solidFill>
                  <a:srgbClr val="0070C0"/>
                </a:solidFill>
              </a:rPr>
              <a:t>Activity 6- Review the table you started in activity 1 and see what your child has learned.</a:t>
            </a:r>
          </a:p>
          <a:p>
            <a:pPr marL="0" indent="0">
              <a:lnSpc>
                <a:spcPct val="100000"/>
              </a:lnSpc>
              <a:spcBef>
                <a:spcPts val="600"/>
              </a:spcBef>
              <a:buNone/>
            </a:pPr>
            <a:r>
              <a:rPr lang="en-GB" sz="1500" dirty="0">
                <a:solidFill>
                  <a:srgbClr val="FF0000"/>
                </a:solidFill>
              </a:rPr>
              <a:t>You will need: </a:t>
            </a:r>
          </a:p>
          <a:p>
            <a:pPr>
              <a:lnSpc>
                <a:spcPct val="100000"/>
              </a:lnSpc>
              <a:spcBef>
                <a:spcPts val="600"/>
              </a:spcBef>
              <a:buFontTx/>
              <a:buChar char="-"/>
            </a:pPr>
            <a:r>
              <a:rPr lang="en-GB" sz="1500" dirty="0">
                <a:solidFill>
                  <a:srgbClr val="FF0000"/>
                </a:solidFill>
              </a:rPr>
              <a:t>Plant pots</a:t>
            </a:r>
          </a:p>
          <a:p>
            <a:pPr>
              <a:lnSpc>
                <a:spcPct val="100000"/>
              </a:lnSpc>
              <a:spcBef>
                <a:spcPts val="600"/>
              </a:spcBef>
              <a:buFontTx/>
              <a:buChar char="-"/>
            </a:pPr>
            <a:r>
              <a:rPr lang="en-GB" sz="1500" dirty="0">
                <a:solidFill>
                  <a:srgbClr val="FF0000"/>
                </a:solidFill>
              </a:rPr>
              <a:t>A variety of seeds and bulbs</a:t>
            </a:r>
          </a:p>
          <a:p>
            <a:pPr>
              <a:lnSpc>
                <a:spcPct val="100000"/>
              </a:lnSpc>
              <a:spcBef>
                <a:spcPts val="600"/>
              </a:spcBef>
              <a:buFontTx/>
              <a:buChar char="-"/>
            </a:pPr>
            <a:r>
              <a:rPr lang="en-GB" sz="1500" dirty="0">
                <a:solidFill>
                  <a:srgbClr val="FF0000"/>
                </a:solidFill>
              </a:rPr>
              <a:t>Soil</a:t>
            </a:r>
          </a:p>
          <a:p>
            <a:pPr>
              <a:lnSpc>
                <a:spcPct val="100000"/>
              </a:lnSpc>
              <a:spcBef>
                <a:spcPts val="600"/>
              </a:spcBef>
              <a:buFontTx/>
              <a:buChar char="-"/>
            </a:pPr>
            <a:endParaRPr lang="en-GB" sz="1500" dirty="0">
              <a:solidFill>
                <a:srgbClr val="FF0000"/>
              </a:solidFill>
            </a:endParaRPr>
          </a:p>
          <a:p>
            <a:pPr>
              <a:lnSpc>
                <a:spcPct val="100000"/>
              </a:lnSpc>
              <a:spcBef>
                <a:spcPts val="600"/>
              </a:spcBef>
              <a:buFontTx/>
              <a:buChar char="-"/>
            </a:pPr>
            <a:endParaRPr lang="en-GB" sz="1500" dirty="0">
              <a:solidFill>
                <a:srgbClr val="FF0000"/>
              </a:solidFill>
            </a:endParaRPr>
          </a:p>
          <a:p>
            <a:pPr>
              <a:lnSpc>
                <a:spcPct val="100000"/>
              </a:lnSpc>
              <a:spcBef>
                <a:spcPts val="600"/>
              </a:spcBef>
              <a:buFontTx/>
              <a:buChar char="-"/>
            </a:pPr>
            <a:endParaRPr lang="en-GB" sz="1500" dirty="0">
              <a:solidFill>
                <a:srgbClr val="FF0000"/>
              </a:solidFill>
            </a:endParaRPr>
          </a:p>
          <a:p>
            <a:pPr>
              <a:lnSpc>
                <a:spcPct val="100000"/>
              </a:lnSpc>
              <a:spcBef>
                <a:spcPts val="600"/>
              </a:spcBef>
              <a:buFontTx/>
              <a:buChar char="-"/>
            </a:pPr>
            <a:endParaRPr lang="en-GB" sz="1500" dirty="0">
              <a:solidFill>
                <a:srgbClr val="FF0000"/>
              </a:solidFill>
            </a:endParaRPr>
          </a:p>
          <a:p>
            <a:pPr marL="0" indent="0">
              <a:buNone/>
            </a:pPr>
            <a:endParaRPr lang="en-GB" sz="1400" dirty="0">
              <a:solidFill>
                <a:srgbClr val="0070C0"/>
              </a:solidFill>
            </a:endParaRPr>
          </a:p>
          <a:p>
            <a:pPr marL="0" indent="0">
              <a:buNone/>
            </a:pPr>
            <a:endParaRPr lang="en-GB" sz="1400" dirty="0">
              <a:solidFill>
                <a:srgbClr val="0070C0"/>
              </a:solidFill>
            </a:endParaRPr>
          </a:p>
          <a:p>
            <a:pPr marL="0" indent="0">
              <a:buNone/>
            </a:pPr>
            <a:endParaRPr lang="en-GB" dirty="0"/>
          </a:p>
        </p:txBody>
      </p:sp>
      <p:sp>
        <p:nvSpPr>
          <p:cNvPr id="9" name="Content Placeholder 2">
            <a:extLst>
              <a:ext uri="{FF2B5EF4-FFF2-40B4-BE49-F238E27FC236}">
                <a16:creationId xmlns:a16="http://schemas.microsoft.com/office/drawing/2014/main" id="{44E22C57-FD54-40A0-AEBD-999E75A7D497}"/>
              </a:ext>
            </a:extLst>
          </p:cNvPr>
          <p:cNvSpPr txBox="1">
            <a:spLocks/>
          </p:cNvSpPr>
          <p:nvPr/>
        </p:nvSpPr>
        <p:spPr>
          <a:xfrm>
            <a:off x="838198" y="4816749"/>
            <a:ext cx="5181600" cy="1360213"/>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1700" dirty="0"/>
              <a:t>I can</a:t>
            </a:r>
            <a:r>
              <a:rPr lang="mr-IN" sz="1700" dirty="0"/>
              <a:t>…</a:t>
            </a:r>
            <a:endParaRPr lang="en-GB" sz="1700" dirty="0">
              <a:solidFill>
                <a:srgbClr val="FF0000"/>
              </a:solidFill>
            </a:endParaRPr>
          </a:p>
          <a:p>
            <a:pPr lvl="0"/>
            <a:r>
              <a:rPr lang="en-GB" sz="1400" dirty="0"/>
              <a:t>observe and describe how seeds and bulbs grow into mature, healthy plants.</a:t>
            </a:r>
          </a:p>
          <a:p>
            <a:pPr lvl="0"/>
            <a:r>
              <a:rPr lang="en-GB" sz="1400" dirty="0"/>
              <a:t>find out and describe how plants need water, light and a suitable temperature to grow and stay healthy.</a:t>
            </a:r>
          </a:p>
        </p:txBody>
      </p:sp>
      <p:sp>
        <p:nvSpPr>
          <p:cNvPr id="5" name="Rectangle 4">
            <a:extLst>
              <a:ext uri="{FF2B5EF4-FFF2-40B4-BE49-F238E27FC236}">
                <a16:creationId xmlns:a16="http://schemas.microsoft.com/office/drawing/2014/main" id="{BBD9418F-00D6-4FF9-B94B-9975B41823ED}"/>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7F3739-BE8E-4DEA-B82C-7D9E386EA083}"/>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F3E3D1E-5D9F-4E60-B95D-190BA7EADA15}"/>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Plants</a:t>
            </a:r>
          </a:p>
        </p:txBody>
      </p:sp>
      <p:sp>
        <p:nvSpPr>
          <p:cNvPr id="15" name="TextBox 14">
            <a:extLst>
              <a:ext uri="{FF2B5EF4-FFF2-40B4-BE49-F238E27FC236}">
                <a16:creationId xmlns:a16="http://schemas.microsoft.com/office/drawing/2014/main" id="{E90525B5-9B65-4FB3-AF95-6A060BCC4DA9}"/>
              </a:ext>
            </a:extLst>
          </p:cNvPr>
          <p:cNvSpPr txBox="1"/>
          <p:nvPr/>
        </p:nvSpPr>
        <p:spPr>
          <a:xfrm>
            <a:off x="1468072" y="500744"/>
            <a:ext cx="9599978" cy="369332"/>
          </a:xfrm>
          <a:prstGeom prst="rect">
            <a:avLst/>
          </a:prstGeom>
          <a:noFill/>
        </p:spPr>
        <p:txBody>
          <a:bodyPr wrap="square" rtlCol="0">
            <a:spAutoFit/>
          </a:bodyPr>
          <a:lstStyle/>
          <a:p>
            <a:r>
              <a:rPr lang="en-GB" b="1" i="1" kern="0" dirty="0">
                <a:solidFill>
                  <a:schemeClr val="bg1"/>
                </a:solidFill>
                <a:ea typeface="Lato Black" panose="020F0502020204030203" pitchFamily="34" charset="0"/>
                <a:cs typeface="Lato Black" panose="020F0502020204030203" pitchFamily="34" charset="0"/>
              </a:rPr>
              <a:t>How seeds and bulbs grow and what they need to be healthy</a:t>
            </a:r>
          </a:p>
        </p:txBody>
      </p:sp>
      <p:sp>
        <p:nvSpPr>
          <p:cNvPr id="8" name="Rectangle 7">
            <a:extLst>
              <a:ext uri="{FF2B5EF4-FFF2-40B4-BE49-F238E27FC236}">
                <a16:creationId xmlns:a16="http://schemas.microsoft.com/office/drawing/2014/main" id="{634D2724-AEC4-465E-B815-09BCE5D79805}"/>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AE4EE7A-4177-4401-AEAD-C984156A45D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968CE5E-304A-4A0E-B22D-E5B20205A714}"/>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19" name="Picture 18" descr="A picture containing drawing, light&#10;&#10;Description automatically generated">
            <a:extLst>
              <a:ext uri="{FF2B5EF4-FFF2-40B4-BE49-F238E27FC236}">
                <a16:creationId xmlns:a16="http://schemas.microsoft.com/office/drawing/2014/main" id="{C3A7CF5B-9313-4B80-B040-4ABFCBA6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8D23F92-46BB-4730-B6B4-6757502FD01B}"/>
              </a:ext>
            </a:extLst>
          </p:cNvPr>
          <p:cNvPicPr>
            <a:picLocks noChangeAspect="1"/>
          </p:cNvPicPr>
          <p:nvPr/>
        </p:nvPicPr>
        <p:blipFill rotWithShape="1">
          <a:blip r:embed="rId4">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18" name="Slide Number Placeholder 3">
            <a:extLst>
              <a:ext uri="{FF2B5EF4-FFF2-40B4-BE49-F238E27FC236}">
                <a16:creationId xmlns:a16="http://schemas.microsoft.com/office/drawing/2014/main" id="{AD3E692A-83AF-44DF-987B-CDE191DC3E59}"/>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2</a:t>
            </a:fld>
            <a:endParaRPr lang="en-GB" dirty="0">
              <a:solidFill>
                <a:schemeClr val="bg1"/>
              </a:solidFill>
            </a:endParaRPr>
          </a:p>
        </p:txBody>
      </p:sp>
    </p:spTree>
    <p:extLst>
      <p:ext uri="{BB962C8B-B14F-4D97-AF65-F5344CB8AC3E}">
        <p14:creationId xmlns:p14="http://schemas.microsoft.com/office/powerpoint/2010/main" val="375361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976890"/>
            <a:ext cx="3317289" cy="5506027"/>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1800" b="1" dirty="0">
                <a:solidFill>
                  <a:srgbClr val="FF0000"/>
                </a:solidFill>
              </a:rPr>
              <a:t>Activity 1:         </a:t>
            </a:r>
          </a:p>
          <a:p>
            <a:pPr marL="0" indent="0">
              <a:lnSpc>
                <a:spcPct val="100000"/>
              </a:lnSpc>
              <a:spcBef>
                <a:spcPts val="600"/>
              </a:spcBef>
              <a:buNone/>
            </a:pPr>
            <a:r>
              <a:rPr lang="en-GB" sz="1800" dirty="0">
                <a:solidFill>
                  <a:schemeClr val="tx1"/>
                </a:solidFill>
              </a:rPr>
              <a:t>Recap Year 1 objective - </a:t>
            </a:r>
            <a:r>
              <a:rPr lang="en-GB" sz="1800" i="1" dirty="0"/>
              <a:t>Identify and describe the basic structure of plants and trees.</a:t>
            </a:r>
          </a:p>
          <a:p>
            <a:pPr marL="0" indent="0">
              <a:lnSpc>
                <a:spcPct val="100000"/>
              </a:lnSpc>
              <a:spcBef>
                <a:spcPts val="600"/>
              </a:spcBef>
              <a:buNone/>
            </a:pPr>
            <a:r>
              <a:rPr lang="en-GB" sz="1800" dirty="0"/>
              <a:t>Show your child the pictures on this slide. Do they know what plants the pictures show?</a:t>
            </a:r>
          </a:p>
          <a:p>
            <a:pPr marL="0" indent="0">
              <a:lnSpc>
                <a:spcPct val="100000"/>
              </a:lnSpc>
              <a:spcBef>
                <a:spcPts val="600"/>
              </a:spcBef>
              <a:buNone/>
            </a:pPr>
            <a:r>
              <a:rPr lang="en-GB" sz="1800" dirty="0"/>
              <a:t>Which are trees? How do you know? </a:t>
            </a:r>
          </a:p>
          <a:p>
            <a:pPr marL="0" indent="0">
              <a:lnSpc>
                <a:spcPct val="100000"/>
              </a:lnSpc>
              <a:spcBef>
                <a:spcPts val="600"/>
              </a:spcBef>
              <a:buNone/>
            </a:pPr>
            <a:r>
              <a:rPr lang="en-GB" sz="1800" dirty="0"/>
              <a:t>Point and name the different parts of the plants and describe what they are like.</a:t>
            </a:r>
          </a:p>
          <a:p>
            <a:pPr marL="0" indent="0">
              <a:lnSpc>
                <a:spcPct val="100000"/>
              </a:lnSpc>
              <a:spcBef>
                <a:spcPts val="600"/>
              </a:spcBef>
              <a:buNone/>
            </a:pPr>
            <a:r>
              <a:rPr lang="en-GB" sz="1800" u="sng" dirty="0">
                <a:solidFill>
                  <a:srgbClr val="0070C0"/>
                </a:solidFill>
              </a:rPr>
              <a:t>Vocabulary</a:t>
            </a:r>
            <a:r>
              <a:rPr lang="en-GB" sz="1800" dirty="0">
                <a:solidFill>
                  <a:srgbClr val="0070C0"/>
                </a:solidFill>
              </a:rPr>
              <a:t>: Leaf, flower, blossom, petal, fruit, berry, root, seed, trunk, branch, stem, bark, stalk, bud</a:t>
            </a: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976890"/>
            <a:ext cx="7712155" cy="5744584"/>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1800" dirty="0">
                <a:solidFill>
                  <a:srgbClr val="FF0000"/>
                </a:solidFill>
              </a:rPr>
              <a:t>Learning outcome: </a:t>
            </a:r>
            <a:r>
              <a:rPr lang="en-GB" sz="1800" dirty="0"/>
              <a:t> Identify and describe the basic structure of plants and trees.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34" name="Rectangle 33">
            <a:extLst>
              <a:ext uri="{FF2B5EF4-FFF2-40B4-BE49-F238E27FC236}">
                <a16:creationId xmlns:a16="http://schemas.microsoft.com/office/drawing/2014/main" id="{BBD9418F-00D6-4FF9-B94B-9975B41823ED}"/>
              </a:ext>
            </a:extLst>
          </p:cNvPr>
          <p:cNvSpPr/>
          <p:nvPr/>
        </p:nvSpPr>
        <p:spPr>
          <a:xfrm>
            <a:off x="0" y="0"/>
            <a:ext cx="12192000" cy="901700"/>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F3E3D1E-5D9F-4E60-B95D-190BA7EADA15}"/>
              </a:ext>
            </a:extLst>
          </p:cNvPr>
          <p:cNvSpPr txBox="1"/>
          <p:nvPr/>
        </p:nvSpPr>
        <p:spPr>
          <a:xfrm>
            <a:off x="1108396" y="-75190"/>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Think, talk, review…. </a:t>
            </a:r>
          </a:p>
        </p:txBody>
      </p:sp>
      <p:sp>
        <p:nvSpPr>
          <p:cNvPr id="40" name="Oval 39">
            <a:extLst>
              <a:ext uri="{FF2B5EF4-FFF2-40B4-BE49-F238E27FC236}">
                <a16:creationId xmlns:a16="http://schemas.microsoft.com/office/drawing/2014/main" id="{BAE4EE7A-4177-4401-AEAD-C984156A45D8}"/>
              </a:ext>
            </a:extLst>
          </p:cNvPr>
          <p:cNvSpPr/>
          <p:nvPr/>
        </p:nvSpPr>
        <p:spPr>
          <a:xfrm>
            <a:off x="167569" y="37403"/>
            <a:ext cx="781236" cy="763376"/>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968CE5E-304A-4A0E-B22D-E5B20205A714}"/>
              </a:ext>
            </a:extLst>
          </p:cNvPr>
          <p:cNvSpPr txBox="1"/>
          <p:nvPr/>
        </p:nvSpPr>
        <p:spPr>
          <a:xfrm>
            <a:off x="167569" y="92892"/>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Rectangle 37">
            <a:extLst>
              <a:ext uri="{FF2B5EF4-FFF2-40B4-BE49-F238E27FC236}">
                <a16:creationId xmlns:a16="http://schemas.microsoft.com/office/drawing/2014/main" id="{634D2724-AEC4-465E-B815-09BCE5D79805}"/>
              </a:ext>
            </a:extLst>
          </p:cNvPr>
          <p:cNvSpPr/>
          <p:nvPr/>
        </p:nvSpPr>
        <p:spPr>
          <a:xfrm>
            <a:off x="948038" y="444822"/>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16D0A9F-5266-40D7-BD38-51D5CBE16850}"/>
              </a:ext>
            </a:extLst>
          </p:cNvPr>
          <p:cNvSpPr txBox="1"/>
          <p:nvPr/>
        </p:nvSpPr>
        <p:spPr>
          <a:xfrm>
            <a:off x="1116373" y="482990"/>
            <a:ext cx="8742728" cy="369332"/>
          </a:xfrm>
          <a:prstGeom prst="rect">
            <a:avLst/>
          </a:prstGeom>
          <a:noFill/>
        </p:spPr>
        <p:txBody>
          <a:bodyPr wrap="square" rtlCol="0">
            <a:spAutoFit/>
          </a:bodyPr>
          <a:lstStyle/>
          <a:p>
            <a:r>
              <a:rPr lang="en-GB" b="1" i="1" dirty="0">
                <a:solidFill>
                  <a:schemeClr val="bg1"/>
                </a:solidFill>
                <a:latin typeface="+mj-lt"/>
              </a:rPr>
              <a:t>What do the children already know about plants? (30 minutes) </a:t>
            </a:r>
            <a:endParaRPr lang="en-GB" b="1" i="1" dirty="0">
              <a:solidFill>
                <a:srgbClr val="7030A0"/>
              </a:solidFill>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348" y="4305300"/>
            <a:ext cx="1929152" cy="21644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348" y="1841500"/>
            <a:ext cx="1929152" cy="21701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0500" y="1841499"/>
            <a:ext cx="1964117" cy="217016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1667" y="4305300"/>
            <a:ext cx="1859793" cy="216445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5028" y="1883407"/>
            <a:ext cx="1859793" cy="217016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0501" y="4305300"/>
            <a:ext cx="1964116" cy="216445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170FDAB6-1514-4F71-8ADB-4C49C5FAF548}"/>
              </a:ext>
            </a:extLst>
          </p:cNvPr>
          <p:cNvPicPr>
            <a:picLocks noChangeAspect="1"/>
          </p:cNvPicPr>
          <p:nvPr/>
        </p:nvPicPr>
        <p:blipFill rotWithShape="1">
          <a:blip r:embed="rId10">
            <a:extLst>
              <a:ext uri="{28A0092B-C50C-407E-A947-70E740481C1C}">
                <a14:useLocalDpi xmlns:a14="http://schemas.microsoft.com/office/drawing/2010/main" val="0"/>
              </a:ext>
            </a:extLst>
          </a:blip>
          <a:srcRect l="51827" b="26799"/>
          <a:stretch/>
        </p:blipFill>
        <p:spPr>
          <a:xfrm>
            <a:off x="158866" y="56878"/>
            <a:ext cx="763375" cy="763376"/>
          </a:xfrm>
          <a:prstGeom prst="rect">
            <a:avLst/>
          </a:prstGeom>
        </p:spPr>
      </p:pic>
      <p:sp>
        <p:nvSpPr>
          <p:cNvPr id="28" name="TextBox 27">
            <a:extLst>
              <a:ext uri="{FF2B5EF4-FFF2-40B4-BE49-F238E27FC236}">
                <a16:creationId xmlns:a16="http://schemas.microsoft.com/office/drawing/2014/main" id="{C07F6D9E-C6B7-4A9B-AE67-EA21DA7C2AC6}"/>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3</a:t>
            </a:fld>
            <a:endParaRPr lang="en-GB" dirty="0"/>
          </a:p>
        </p:txBody>
      </p:sp>
    </p:spTree>
    <p:extLst>
      <p:ext uri="{BB962C8B-B14F-4D97-AF65-F5344CB8AC3E}">
        <p14:creationId xmlns:p14="http://schemas.microsoft.com/office/powerpoint/2010/main" val="277077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257452"/>
            <a:ext cx="3317289" cy="6225465"/>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2000" b="1" dirty="0">
                <a:solidFill>
                  <a:srgbClr val="FF0000"/>
                </a:solidFill>
              </a:rPr>
              <a:t>Activity 1: </a:t>
            </a:r>
          </a:p>
          <a:p>
            <a:pPr marL="0" indent="0">
              <a:lnSpc>
                <a:spcPct val="100000"/>
              </a:lnSpc>
              <a:spcBef>
                <a:spcPts val="600"/>
              </a:spcBef>
              <a:buNone/>
            </a:pPr>
            <a:r>
              <a:rPr lang="en-US" sz="1800" dirty="0"/>
              <a:t>Ask your child what they already know about plants and how they grow healthily.</a:t>
            </a:r>
          </a:p>
          <a:p>
            <a:pPr marL="0" indent="0">
              <a:lnSpc>
                <a:spcPct val="100000"/>
              </a:lnSpc>
              <a:spcBef>
                <a:spcPts val="600"/>
              </a:spcBef>
              <a:buNone/>
            </a:pPr>
            <a:r>
              <a:rPr lang="en-US" sz="1800" dirty="0"/>
              <a:t>Discuss and write down all of the things they know already and any questions they would like to find out the answers to.</a:t>
            </a:r>
          </a:p>
          <a:p>
            <a:pPr marL="0" indent="0">
              <a:lnSpc>
                <a:spcPct val="100000"/>
              </a:lnSpc>
              <a:spcBef>
                <a:spcPts val="600"/>
              </a:spcBef>
              <a:buNone/>
            </a:pPr>
            <a:r>
              <a:rPr lang="en-GB" sz="1600" u="sng" dirty="0">
                <a:solidFill>
                  <a:srgbClr val="0070C0"/>
                </a:solidFill>
              </a:rPr>
              <a:t>Note</a:t>
            </a:r>
            <a:r>
              <a:rPr lang="en-GB" sz="1600" dirty="0">
                <a:solidFill>
                  <a:srgbClr val="0070C0"/>
                </a:solidFill>
              </a:rPr>
              <a:t>:</a:t>
            </a:r>
          </a:p>
          <a:p>
            <a:pPr marL="0" indent="0">
              <a:lnSpc>
                <a:spcPct val="100000"/>
              </a:lnSpc>
              <a:spcBef>
                <a:spcPts val="600"/>
              </a:spcBef>
              <a:buNone/>
            </a:pPr>
            <a:r>
              <a:rPr lang="en-GB" sz="1600" dirty="0"/>
              <a:t>Don’t worry if you, as the adult, don’t know the answer to the questions - explain that you can learn together and research the answer, like scientists constantly have to also do. </a:t>
            </a:r>
          </a:p>
          <a:p>
            <a:pPr marL="0" indent="0">
              <a:lnSpc>
                <a:spcPct val="100000"/>
              </a:lnSpc>
              <a:spcBef>
                <a:spcPts val="600"/>
              </a:spcBef>
              <a:buNone/>
            </a:pPr>
            <a:r>
              <a:rPr lang="en-US" sz="1600" u="sng" dirty="0">
                <a:solidFill>
                  <a:schemeClr val="accent1"/>
                </a:solidFill>
              </a:rPr>
              <a:t>Year 1 vocabulary</a:t>
            </a:r>
            <a:r>
              <a:rPr lang="en-US" sz="1600" dirty="0">
                <a:solidFill>
                  <a:schemeClr val="accent1"/>
                </a:solidFill>
              </a:rPr>
              <a:t>: </a:t>
            </a:r>
            <a:r>
              <a:rPr lang="en-GB" sz="1600" dirty="0">
                <a:solidFill>
                  <a:srgbClr val="0070C0"/>
                </a:solidFill>
              </a:rPr>
              <a:t>Leaf, flower, blossom, petal, fruit, berry, root, seed, trunk, branch, stem, bark, stalk, bud</a:t>
            </a:r>
            <a:endParaRPr lang="en-US" sz="1600" u="sng" dirty="0">
              <a:solidFill>
                <a:schemeClr val="tx1"/>
              </a:solidFill>
            </a:endParaRPr>
          </a:p>
          <a:p>
            <a:pPr marL="0" indent="0">
              <a:lnSpc>
                <a:spcPct val="100000"/>
              </a:lnSpc>
              <a:spcBef>
                <a:spcPts val="600"/>
              </a:spcBef>
              <a:buNone/>
            </a:pPr>
            <a:r>
              <a:rPr lang="en-US" sz="1600" u="sng" dirty="0">
                <a:solidFill>
                  <a:schemeClr val="accent1"/>
                </a:solidFill>
              </a:rPr>
              <a:t>Year 2 vocabulary to listen out for</a:t>
            </a:r>
            <a:r>
              <a:rPr lang="en-US" sz="1600" dirty="0">
                <a:solidFill>
                  <a:schemeClr val="accent1"/>
                </a:solidFill>
              </a:rPr>
              <a:t>:</a:t>
            </a:r>
            <a:r>
              <a:rPr lang="en-US" sz="1600" u="sng" dirty="0">
                <a:solidFill>
                  <a:schemeClr val="accent1"/>
                </a:solidFill>
              </a:rPr>
              <a:t> </a:t>
            </a:r>
            <a:r>
              <a:rPr lang="en-US" sz="1600" dirty="0">
                <a:solidFill>
                  <a:schemeClr val="accent1"/>
                </a:solidFill>
              </a:rPr>
              <a:t>light, shade, sun, warm, cool, water, grow, healthy</a:t>
            </a:r>
          </a:p>
          <a:p>
            <a:pPr marL="0" indent="0">
              <a:lnSpc>
                <a:spcPct val="120000"/>
              </a:lnSpc>
              <a:buNone/>
            </a:pPr>
            <a:endParaRPr lang="en-US" sz="1800" dirty="0">
              <a:solidFill>
                <a:srgbClr val="FF0000"/>
              </a:solidFill>
            </a:endParaRPr>
          </a:p>
          <a:p>
            <a:pPr marL="0" indent="0">
              <a:lnSpc>
                <a:spcPct val="120000"/>
              </a:lnSpc>
              <a:buNone/>
            </a:pPr>
            <a:endParaRPr lang="en-US" sz="1800" dirty="0"/>
          </a:p>
          <a:p>
            <a:pPr marL="0" indent="0">
              <a:lnSpc>
                <a:spcPct val="120000"/>
              </a:lnSpc>
              <a:buNone/>
            </a:pPr>
            <a:endParaRPr lang="en-US" sz="2000" dirty="0"/>
          </a:p>
          <a:p>
            <a:pPr marL="0" indent="0">
              <a:lnSpc>
                <a:spcPct val="120000"/>
              </a:lnSpc>
              <a:buNone/>
            </a:pPr>
            <a:endParaRPr lang="en-GB" sz="2000" dirty="0">
              <a:solidFill>
                <a:srgbClr val="7030A0"/>
              </a:solidFill>
            </a:endParaRPr>
          </a:p>
          <a:p>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146767"/>
            <a:ext cx="7712155" cy="6574707"/>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2000" dirty="0">
                <a:solidFill>
                  <a:srgbClr val="FF0000"/>
                </a:solidFill>
              </a:rPr>
              <a:t>Learning outcome: </a:t>
            </a:r>
            <a:r>
              <a:rPr lang="en-GB" sz="2000" dirty="0">
                <a:solidFill>
                  <a:schemeClr val="tx1"/>
                </a:solidFill>
              </a:rPr>
              <a:t>to identify parts of a plant and how they grow. </a:t>
            </a:r>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8" name="TextBox 7">
            <a:extLst>
              <a:ext uri="{FF2B5EF4-FFF2-40B4-BE49-F238E27FC236}">
                <a16:creationId xmlns:a16="http://schemas.microsoft.com/office/drawing/2014/main" id="{2DCE16E0-B7FB-47CE-AD27-0174739CD12D}"/>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4</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418140435"/>
              </p:ext>
            </p:extLst>
          </p:nvPr>
        </p:nvGraphicFramePr>
        <p:xfrm>
          <a:off x="4761943" y="895904"/>
          <a:ext cx="5691240" cy="4483509"/>
        </p:xfrm>
        <a:graphic>
          <a:graphicData uri="http://schemas.openxmlformats.org/drawingml/2006/table">
            <a:tbl>
              <a:tblPr firstRow="1" bandRow="1">
                <a:tableStyleId>{5C22544A-7EE6-4342-B048-85BDC9FD1C3A}</a:tableStyleId>
              </a:tblPr>
              <a:tblGrid>
                <a:gridCol w="2845620">
                  <a:extLst>
                    <a:ext uri="{9D8B030D-6E8A-4147-A177-3AD203B41FA5}">
                      <a16:colId xmlns:a16="http://schemas.microsoft.com/office/drawing/2014/main" val="20000"/>
                    </a:ext>
                  </a:extLst>
                </a:gridCol>
                <a:gridCol w="2845620">
                  <a:extLst>
                    <a:ext uri="{9D8B030D-6E8A-4147-A177-3AD203B41FA5}">
                      <a16:colId xmlns:a16="http://schemas.microsoft.com/office/drawing/2014/main" val="20001"/>
                    </a:ext>
                  </a:extLst>
                </a:gridCol>
              </a:tblGrid>
              <a:tr h="4483509">
                <a:tc>
                  <a:txBody>
                    <a:bodyPr/>
                    <a:lstStyle/>
                    <a:p>
                      <a:pPr algn="ctr"/>
                      <a:r>
                        <a:rPr lang="en-US" u="sng" dirty="0">
                          <a:solidFill>
                            <a:schemeClr val="tx1"/>
                          </a:solidFill>
                        </a:rPr>
                        <a:t>What do you already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u="sng" dirty="0">
                          <a:solidFill>
                            <a:schemeClr val="tx1"/>
                          </a:solidFill>
                        </a:rPr>
                        <a:t>What questions do you have?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p:cNvSpPr txBox="1"/>
          <p:nvPr/>
        </p:nvSpPr>
        <p:spPr>
          <a:xfrm>
            <a:off x="4377667" y="5379413"/>
            <a:ext cx="6459793" cy="923330"/>
          </a:xfrm>
          <a:prstGeom prst="rect">
            <a:avLst/>
          </a:prstGeom>
          <a:noFill/>
        </p:spPr>
        <p:txBody>
          <a:bodyPr wrap="square" rtlCol="0">
            <a:spAutoFit/>
          </a:bodyPr>
          <a:lstStyle/>
          <a:p>
            <a:pPr algn="ctr"/>
            <a:r>
              <a:rPr lang="en-US" dirty="0"/>
              <a:t>You can write this together in one </a:t>
            </a:r>
            <a:r>
              <a:rPr lang="en-US" dirty="0" err="1"/>
              <a:t>colour</a:t>
            </a:r>
            <a:r>
              <a:rPr lang="en-US" dirty="0"/>
              <a:t> and review it at the end to see what you now know, that you didn’t before. This is a useful assessment of your child’s learning.</a:t>
            </a:r>
          </a:p>
        </p:txBody>
      </p:sp>
    </p:spTree>
    <p:extLst>
      <p:ext uri="{BB962C8B-B14F-4D97-AF65-F5344CB8AC3E}">
        <p14:creationId xmlns:p14="http://schemas.microsoft.com/office/powerpoint/2010/main" val="10914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251534" y="976890"/>
            <a:ext cx="3317289" cy="5506027"/>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GB" sz="2000" b="1" dirty="0">
                <a:solidFill>
                  <a:srgbClr val="FF0000"/>
                </a:solidFill>
              </a:rPr>
              <a:t>Instructions for Activity 2:         </a:t>
            </a:r>
          </a:p>
          <a:p>
            <a:pPr marL="0" indent="0">
              <a:buNone/>
            </a:pPr>
            <a:r>
              <a:rPr lang="en-GB" sz="1800" dirty="0"/>
              <a:t>Give your child a variety of seeds and bulbs to sort. Do not tell them what they are - allow your child to make their own comparisons first. </a:t>
            </a:r>
          </a:p>
          <a:p>
            <a:pPr marL="0" indent="0">
              <a:buNone/>
            </a:pPr>
            <a:r>
              <a:rPr lang="en-GB" sz="1800" u="sng" dirty="0">
                <a:solidFill>
                  <a:schemeClr val="accent1"/>
                </a:solidFill>
              </a:rPr>
              <a:t>Note</a:t>
            </a:r>
            <a:r>
              <a:rPr lang="en-GB" sz="1800" dirty="0">
                <a:solidFill>
                  <a:schemeClr val="accent1"/>
                </a:solidFill>
              </a:rPr>
              <a:t>: </a:t>
            </a:r>
            <a:r>
              <a:rPr lang="en-GB" sz="1800" dirty="0">
                <a:solidFill>
                  <a:schemeClr val="tx1"/>
                </a:solidFill>
              </a:rPr>
              <a:t>At this point, any way that your child sorts the seeds and bulbs is valid, but encourage them to explain their reasons for sorting them in that way.</a:t>
            </a:r>
          </a:p>
          <a:p>
            <a:pPr marL="0" indent="0">
              <a:lnSpc>
                <a:spcPct val="100000"/>
              </a:lnSpc>
              <a:spcBef>
                <a:spcPts val="600"/>
              </a:spcBef>
              <a:buNone/>
            </a:pPr>
            <a:endParaRPr lang="en-GB" sz="1800" dirty="0">
              <a:solidFill>
                <a:schemeClr val="tx1"/>
              </a:solidFill>
            </a:endParaRPr>
          </a:p>
          <a:p>
            <a:pPr marL="0" indent="0">
              <a:lnSpc>
                <a:spcPct val="100000"/>
              </a:lnSpc>
              <a:spcBef>
                <a:spcPts val="600"/>
              </a:spcBef>
              <a:buNone/>
            </a:pPr>
            <a:r>
              <a:rPr lang="en-GB" sz="1800" dirty="0">
                <a:solidFill>
                  <a:schemeClr val="tx1"/>
                </a:solidFill>
              </a:rPr>
              <a:t>After, do some observational drawings, looking closely at the seeds and bulbs. This will help your child compare, later.</a:t>
            </a:r>
          </a:p>
          <a:p>
            <a:pPr marL="0" indent="0">
              <a:lnSpc>
                <a:spcPct val="100000"/>
              </a:lnSpc>
              <a:spcBef>
                <a:spcPts val="600"/>
              </a:spcBef>
              <a:buNone/>
            </a:pPr>
            <a:endParaRPr lang="en-GB" sz="1800" dirty="0">
              <a:solidFill>
                <a:schemeClr val="tx1"/>
              </a:solidFill>
            </a:endParaRP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751487" y="976890"/>
            <a:ext cx="7712155" cy="5744584"/>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2000" dirty="0">
                <a:solidFill>
                  <a:srgbClr val="FF0000"/>
                </a:solidFill>
              </a:rPr>
              <a:t>Learning outcome: </a:t>
            </a:r>
            <a:r>
              <a:rPr lang="en-GB" sz="2000" dirty="0"/>
              <a:t> compare and sort seeds and bulbs.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26" name="Rectangle 25">
            <a:extLst>
              <a:ext uri="{FF2B5EF4-FFF2-40B4-BE49-F238E27FC236}">
                <a16:creationId xmlns:a16="http://schemas.microsoft.com/office/drawing/2014/main" id="{0742BEA5-4E9D-4148-B8C0-D03391A85B92}"/>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A picture containing drawing, light&#10;&#10;Description automatically generated">
            <a:extLst>
              <a:ext uri="{FF2B5EF4-FFF2-40B4-BE49-F238E27FC236}">
                <a16:creationId xmlns:a16="http://schemas.microsoft.com/office/drawing/2014/main" id="{2588E099-A086-4989-9AAD-FE3A20EDAC8F}"/>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34" name="Rectangle 33">
            <a:extLst>
              <a:ext uri="{FF2B5EF4-FFF2-40B4-BE49-F238E27FC236}">
                <a16:creationId xmlns:a16="http://schemas.microsoft.com/office/drawing/2014/main" id="{BBD9418F-00D6-4FF9-B94B-9975B41823ED}"/>
              </a:ext>
            </a:extLst>
          </p:cNvPr>
          <p:cNvSpPr/>
          <p:nvPr/>
        </p:nvSpPr>
        <p:spPr>
          <a:xfrm>
            <a:off x="0" y="0"/>
            <a:ext cx="12192000" cy="901700"/>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F3E3D1E-5D9F-4E60-B95D-190BA7EADA15}"/>
              </a:ext>
            </a:extLst>
          </p:cNvPr>
          <p:cNvSpPr txBox="1"/>
          <p:nvPr/>
        </p:nvSpPr>
        <p:spPr>
          <a:xfrm>
            <a:off x="1108396" y="-75190"/>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think, talk…. </a:t>
            </a:r>
          </a:p>
        </p:txBody>
      </p:sp>
      <p:sp>
        <p:nvSpPr>
          <p:cNvPr id="40" name="Oval 39">
            <a:extLst>
              <a:ext uri="{FF2B5EF4-FFF2-40B4-BE49-F238E27FC236}">
                <a16:creationId xmlns:a16="http://schemas.microsoft.com/office/drawing/2014/main" id="{BAE4EE7A-4177-4401-AEAD-C984156A45D8}"/>
              </a:ext>
            </a:extLst>
          </p:cNvPr>
          <p:cNvSpPr/>
          <p:nvPr/>
        </p:nvSpPr>
        <p:spPr>
          <a:xfrm>
            <a:off x="167569" y="37403"/>
            <a:ext cx="781236" cy="763376"/>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968CE5E-304A-4A0E-B22D-E5B20205A714}"/>
              </a:ext>
            </a:extLst>
          </p:cNvPr>
          <p:cNvSpPr txBox="1"/>
          <p:nvPr/>
        </p:nvSpPr>
        <p:spPr>
          <a:xfrm>
            <a:off x="167569" y="92892"/>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Rectangle 37">
            <a:extLst>
              <a:ext uri="{FF2B5EF4-FFF2-40B4-BE49-F238E27FC236}">
                <a16:creationId xmlns:a16="http://schemas.microsoft.com/office/drawing/2014/main" id="{634D2724-AEC4-465E-B815-09BCE5D79805}"/>
              </a:ext>
            </a:extLst>
          </p:cNvPr>
          <p:cNvSpPr/>
          <p:nvPr/>
        </p:nvSpPr>
        <p:spPr>
          <a:xfrm>
            <a:off x="948038" y="444822"/>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16D0A9F-5266-40D7-BD38-51D5CBE16850}"/>
              </a:ext>
            </a:extLst>
          </p:cNvPr>
          <p:cNvSpPr txBox="1"/>
          <p:nvPr/>
        </p:nvSpPr>
        <p:spPr>
          <a:xfrm>
            <a:off x="1116373" y="482990"/>
            <a:ext cx="8742728" cy="369332"/>
          </a:xfrm>
          <a:prstGeom prst="rect">
            <a:avLst/>
          </a:prstGeom>
          <a:noFill/>
        </p:spPr>
        <p:txBody>
          <a:bodyPr wrap="square" rtlCol="0">
            <a:spAutoFit/>
          </a:bodyPr>
          <a:lstStyle/>
          <a:p>
            <a:r>
              <a:rPr lang="en-GB" b="1" i="1" dirty="0">
                <a:solidFill>
                  <a:schemeClr val="bg1"/>
                </a:solidFill>
                <a:latin typeface="+mj-lt"/>
              </a:rPr>
              <a:t>What do the children already know about seeds and bulbs? (30 minutes) </a:t>
            </a:r>
            <a:endParaRPr lang="en-GB" b="1" i="1" dirty="0">
              <a:solidFill>
                <a:srgbClr val="7030A0"/>
              </a:solidFill>
              <a:latin typeface="+mj-lt"/>
            </a:endParaRPr>
          </a:p>
        </p:txBody>
      </p:sp>
      <p:pic>
        <p:nvPicPr>
          <p:cNvPr id="18" name="Picture 17" descr="A picture containing drawing&#10;&#10;Description automatically generated">
            <a:extLst>
              <a:ext uri="{FF2B5EF4-FFF2-40B4-BE49-F238E27FC236}">
                <a16:creationId xmlns:a16="http://schemas.microsoft.com/office/drawing/2014/main" id="{6EB36BF1-6F8D-4736-A8E8-4D0172DD7FBF}"/>
              </a:ext>
            </a:extLst>
          </p:cNvPr>
          <p:cNvPicPr>
            <a:picLocks noChangeAspect="1"/>
          </p:cNvPicPr>
          <p:nvPr/>
        </p:nvPicPr>
        <p:blipFill rotWithShape="1">
          <a:blip r:embed="rId4">
            <a:extLst>
              <a:ext uri="{28A0092B-C50C-407E-A947-70E740481C1C}">
                <a14:useLocalDpi xmlns:a14="http://schemas.microsoft.com/office/drawing/2010/main" val="0"/>
              </a:ext>
            </a:extLst>
          </a:blip>
          <a:srcRect l="51827" b="26799"/>
          <a:stretch/>
        </p:blipFill>
        <p:spPr>
          <a:xfrm>
            <a:off x="158866" y="56878"/>
            <a:ext cx="763375" cy="763376"/>
          </a:xfrm>
          <a:prstGeom prst="rect">
            <a:avLst/>
          </a:prstGeom>
        </p:spPr>
      </p:pic>
      <p:sp>
        <p:nvSpPr>
          <p:cNvPr id="19" name="TextBox 18">
            <a:extLst>
              <a:ext uri="{FF2B5EF4-FFF2-40B4-BE49-F238E27FC236}">
                <a16:creationId xmlns:a16="http://schemas.microsoft.com/office/drawing/2014/main" id="{28AB3BDF-0039-44B3-98AE-2D6576FA11FA}"/>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5</a:t>
            </a:fld>
            <a:endParaRPr lang="en-GB" dirty="0"/>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36087" t="42512" r="47939" b="45222"/>
          <a:stretch/>
        </p:blipFill>
        <p:spPr>
          <a:xfrm>
            <a:off x="5727144" y="1617789"/>
            <a:ext cx="3760839" cy="2477729"/>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18052" t="10822" r="26554" b="52044"/>
          <a:stretch/>
        </p:blipFill>
        <p:spPr>
          <a:xfrm>
            <a:off x="6752943" y="4220087"/>
            <a:ext cx="1717384" cy="1946449"/>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16414" r="14536" b="27032"/>
          <a:stretch/>
        </p:blipFill>
        <p:spPr>
          <a:xfrm rot="16200000">
            <a:off x="4738363" y="4334621"/>
            <a:ext cx="1946448" cy="1717383"/>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29767" t="2059" r="19302" b="27921"/>
          <a:stretch/>
        </p:blipFill>
        <p:spPr>
          <a:xfrm rot="10800000">
            <a:off x="8652991" y="4220086"/>
            <a:ext cx="1717384" cy="1946449"/>
          </a:xfrm>
          <a:prstGeom prst="rect">
            <a:avLst/>
          </a:prstGeom>
        </p:spPr>
      </p:pic>
      <p:cxnSp>
        <p:nvCxnSpPr>
          <p:cNvPr id="11" name="Straight Connector 10"/>
          <p:cNvCxnSpPr/>
          <p:nvPr/>
        </p:nvCxnSpPr>
        <p:spPr>
          <a:xfrm flipH="1">
            <a:off x="6096001" y="2613870"/>
            <a:ext cx="2299688" cy="175165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69595" y="6194616"/>
            <a:ext cx="2875935" cy="369332"/>
          </a:xfrm>
          <a:prstGeom prst="rect">
            <a:avLst/>
          </a:prstGeom>
          <a:noFill/>
        </p:spPr>
        <p:txBody>
          <a:bodyPr wrap="square" rtlCol="0">
            <a:spAutoFit/>
          </a:bodyPr>
          <a:lstStyle/>
          <a:p>
            <a:r>
              <a:rPr lang="en-US" dirty="0"/>
              <a:t>Observational drawings.</a:t>
            </a:r>
          </a:p>
        </p:txBody>
      </p:sp>
    </p:spTree>
    <p:extLst>
      <p:ext uri="{BB962C8B-B14F-4D97-AF65-F5344CB8AC3E}">
        <p14:creationId xmlns:p14="http://schemas.microsoft.com/office/powerpoint/2010/main" val="144684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US" sz="1800" b="1" dirty="0">
                <a:solidFill>
                  <a:srgbClr val="FF0000"/>
                </a:solidFill>
              </a:rPr>
              <a:t>Activity 3: </a:t>
            </a:r>
            <a:r>
              <a:rPr lang="en-US" sz="1600" dirty="0">
                <a:solidFill>
                  <a:schemeClr val="tx1"/>
                </a:solidFill>
              </a:rPr>
              <a:t>Make close observations and measurements of their plants growing from seeds and bulbs.</a:t>
            </a:r>
          </a:p>
          <a:p>
            <a:pPr>
              <a:lnSpc>
                <a:spcPct val="100000"/>
              </a:lnSpc>
              <a:spcBef>
                <a:spcPts val="600"/>
              </a:spcBef>
            </a:pPr>
            <a:r>
              <a:rPr lang="en-US" sz="1600" dirty="0"/>
              <a:t>Collect some bulbs, seeds, soil and plant pots and allow your child to plant them. They will be attempting to grow plants that are strong and healthy.</a:t>
            </a:r>
          </a:p>
          <a:p>
            <a:pPr marL="0" indent="0">
              <a:lnSpc>
                <a:spcPct val="100000"/>
              </a:lnSpc>
              <a:spcBef>
                <a:spcPts val="600"/>
              </a:spcBef>
              <a:buNone/>
            </a:pPr>
            <a:r>
              <a:rPr lang="en-US" sz="1600" dirty="0">
                <a:solidFill>
                  <a:schemeClr val="tx1"/>
                </a:solidFill>
              </a:rPr>
              <a:t>Ask them:</a:t>
            </a:r>
          </a:p>
          <a:p>
            <a:pPr>
              <a:lnSpc>
                <a:spcPct val="100000"/>
              </a:lnSpc>
              <a:spcBef>
                <a:spcPts val="600"/>
              </a:spcBef>
            </a:pPr>
            <a:r>
              <a:rPr lang="en-US" sz="1600" dirty="0">
                <a:solidFill>
                  <a:schemeClr val="tx1"/>
                </a:solidFill>
              </a:rPr>
              <a:t>What do they think this plant will need, in order to grow healthily? (</a:t>
            </a:r>
            <a:r>
              <a:rPr lang="en-US" sz="1600" dirty="0">
                <a:solidFill>
                  <a:schemeClr val="accent1"/>
                </a:solidFill>
              </a:rPr>
              <a:t>light, shade, sun, warm, cool, water</a:t>
            </a:r>
            <a:r>
              <a:rPr lang="en-US" sz="1600" dirty="0">
                <a:solidFill>
                  <a:schemeClr val="tx1"/>
                </a:solidFill>
              </a:rPr>
              <a:t>)</a:t>
            </a:r>
          </a:p>
          <a:p>
            <a:pPr>
              <a:lnSpc>
                <a:spcPct val="100000"/>
              </a:lnSpc>
              <a:spcBef>
                <a:spcPts val="600"/>
              </a:spcBef>
            </a:pPr>
            <a:r>
              <a:rPr lang="en-US" sz="1600" dirty="0">
                <a:solidFill>
                  <a:schemeClr val="tx1"/>
                </a:solidFill>
              </a:rPr>
              <a:t>Encourage your child to check on their plant regularly e.g. your child will check and water the plant if the soil looks dry or if the leaves or stem are looking pale, finding a lighter place in the room to help it grow.</a:t>
            </a:r>
          </a:p>
          <a:p>
            <a:pPr marL="0" indent="0">
              <a:buNone/>
            </a:pPr>
            <a:r>
              <a:rPr lang="en-GB" sz="1600" dirty="0"/>
              <a:t>Experiment:</a:t>
            </a:r>
          </a:p>
          <a:p>
            <a:r>
              <a:rPr lang="en-GB" sz="1600" dirty="0"/>
              <a:t>Discuss and compare the growth of different types of bulbs and seeds.</a:t>
            </a: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10723928"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talk, observe</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68072" y="500744"/>
            <a:ext cx="7726728" cy="738664"/>
          </a:xfrm>
          <a:prstGeom prst="rect">
            <a:avLst/>
          </a:prstGeom>
          <a:noFill/>
        </p:spPr>
        <p:txBody>
          <a:bodyPr wrap="square" rtlCol="0">
            <a:spAutoFit/>
          </a:bodyPr>
          <a:lstStyle/>
          <a:p>
            <a:r>
              <a:rPr lang="en-US" b="1" i="1" dirty="0">
                <a:solidFill>
                  <a:schemeClr val="bg1"/>
                </a:solidFill>
              </a:rPr>
              <a:t>Make comparisons between plants as they grow</a:t>
            </a:r>
            <a:r>
              <a:rPr lang="en-GB" sz="2400" b="1" i="1" dirty="0">
                <a:solidFill>
                  <a:schemeClr val="bg1"/>
                </a:solidFill>
                <a:latin typeface="+mj-lt"/>
              </a:rPr>
              <a:t>.</a:t>
            </a:r>
          </a:p>
          <a:p>
            <a:r>
              <a:rPr lang="en-GB" b="1" i="1" dirty="0">
                <a:solidFill>
                  <a:schemeClr val="bg1"/>
                </a:solidFill>
                <a:latin typeface="+mj-lt"/>
              </a:rPr>
              <a:t>(10-20 minutes)</a:t>
            </a: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5" name="Rectangle 4"/>
          <p:cNvSpPr/>
          <p:nvPr/>
        </p:nvSpPr>
        <p:spPr>
          <a:xfrm>
            <a:off x="6388102" y="2380579"/>
            <a:ext cx="242374" cy="369332"/>
          </a:xfrm>
          <a:prstGeom prst="rect">
            <a:avLst/>
          </a:prstGeom>
        </p:spPr>
        <p:txBody>
          <a:bodyPr wrap="none">
            <a:spAutoFit/>
          </a:bodyPr>
          <a:lstStyle/>
          <a:p>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CC0B44C6-AAA1-4EC8-91CD-968CAC8A55DD}"/>
              </a:ext>
            </a:extLst>
          </p:cNvPr>
          <p:cNvPicPr>
            <a:picLocks noChangeAspect="1"/>
          </p:cNvPicPr>
          <p:nvPr/>
        </p:nvPicPr>
        <p:blipFill rotWithShape="1">
          <a:blip r:embed="rId4">
            <a:extLst>
              <a:ext uri="{28A0092B-C50C-407E-A947-70E740481C1C}">
                <a14:useLocalDpi xmlns:a14="http://schemas.microsoft.com/office/drawing/2010/main" val="0"/>
              </a:ext>
            </a:extLst>
          </a:blip>
          <a:srcRect l="51827" b="26799"/>
          <a:stretch/>
        </p:blipFill>
        <p:spPr>
          <a:xfrm>
            <a:off x="158866" y="66403"/>
            <a:ext cx="1112241" cy="1112242"/>
          </a:xfrm>
          <a:prstGeom prst="rect">
            <a:avLst/>
          </a:prstGeom>
        </p:spPr>
      </p:pic>
      <p:sp>
        <p:nvSpPr>
          <p:cNvPr id="23" name="Slide Number Placeholder 3">
            <a:extLst>
              <a:ext uri="{FF2B5EF4-FFF2-40B4-BE49-F238E27FC236}">
                <a16:creationId xmlns:a16="http://schemas.microsoft.com/office/drawing/2014/main" id="{1A2075FA-C73A-4C18-AFED-9416C8C792FE}"/>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6</a:t>
            </a:fld>
            <a:endParaRPr lang="en-GB" dirty="0">
              <a:solidFill>
                <a:schemeClr val="bg1"/>
              </a:solidFill>
            </a:endParaRPr>
          </a:p>
        </p:txBody>
      </p:sp>
      <p:sp>
        <p:nvSpPr>
          <p:cNvPr id="24" name="Content Placeholder 2">
            <a:extLst>
              <a:ext uri="{FF2B5EF4-FFF2-40B4-BE49-F238E27FC236}">
                <a16:creationId xmlns:a16="http://schemas.microsoft.com/office/drawing/2014/main" id="{3F50F018-07F6-4F57-B722-571B8123A428}"/>
              </a:ext>
            </a:extLst>
          </p:cNvPr>
          <p:cNvSpPr txBox="1">
            <a:spLocks/>
          </p:cNvSpPr>
          <p:nvPr/>
        </p:nvSpPr>
        <p:spPr>
          <a:xfrm>
            <a:off x="6172202" y="1637256"/>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a:p>
            <a:pPr marL="0" indent="0">
              <a:lnSpc>
                <a:spcPct val="100000"/>
              </a:lnSpc>
              <a:spcBef>
                <a:spcPts val="600"/>
              </a:spcBef>
              <a:buNone/>
            </a:pPr>
            <a:endParaRPr lang="en-US" sz="2000"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093" y="1674658"/>
            <a:ext cx="2106969" cy="158581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7095" y="3506142"/>
            <a:ext cx="2511213" cy="158581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4784" y="1685529"/>
            <a:ext cx="2280874" cy="1585818"/>
          </a:xfrm>
          <a:prstGeom prst="rect">
            <a:avLst/>
          </a:prstGeom>
        </p:spPr>
      </p:pic>
      <p:sp>
        <p:nvSpPr>
          <p:cNvPr id="9" name="TextBox 8"/>
          <p:cNvSpPr txBox="1"/>
          <p:nvPr/>
        </p:nvSpPr>
        <p:spPr>
          <a:xfrm>
            <a:off x="6452160" y="5215520"/>
            <a:ext cx="4621082" cy="830997"/>
          </a:xfrm>
          <a:prstGeom prst="rect">
            <a:avLst/>
          </a:prstGeom>
          <a:noFill/>
        </p:spPr>
        <p:txBody>
          <a:bodyPr wrap="square" rtlCol="0">
            <a:spAutoFit/>
          </a:bodyPr>
          <a:lstStyle/>
          <a:p>
            <a:pPr algn="ctr"/>
            <a:r>
              <a:rPr lang="en-US" sz="2000" dirty="0"/>
              <a:t>If you can’t find plant pots, you can use food </a:t>
            </a:r>
            <a:r>
              <a:rPr lang="en-US" sz="2000"/>
              <a:t>containers or egg </a:t>
            </a:r>
            <a:r>
              <a:rPr lang="en-US" sz="2000" dirty="0"/>
              <a:t>shells for seeds</a:t>
            </a:r>
            <a:r>
              <a:rPr lang="en-US" sz="2800" dirty="0"/>
              <a:t>.</a:t>
            </a:r>
          </a:p>
        </p:txBody>
      </p:sp>
    </p:spTree>
    <p:extLst>
      <p:ext uri="{BB962C8B-B14F-4D97-AF65-F5344CB8AC3E}">
        <p14:creationId xmlns:p14="http://schemas.microsoft.com/office/powerpoint/2010/main" val="115221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343419" y="1552982"/>
            <a:ext cx="4833265"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US" sz="2000" b="1" dirty="0">
                <a:solidFill>
                  <a:srgbClr val="FF0000"/>
                </a:solidFill>
              </a:rPr>
              <a:t>Activity 3:</a:t>
            </a:r>
          </a:p>
          <a:p>
            <a:pPr marL="0" indent="0" algn="ctr">
              <a:lnSpc>
                <a:spcPct val="100000"/>
              </a:lnSpc>
              <a:spcBef>
                <a:spcPts val="600"/>
              </a:spcBef>
              <a:buNone/>
            </a:pPr>
            <a:r>
              <a:rPr lang="en-US" sz="2000" dirty="0">
                <a:solidFill>
                  <a:schemeClr val="tx1"/>
                </a:solidFill>
              </a:rPr>
              <a:t>Make comparisons between plants as they grow by:</a:t>
            </a:r>
          </a:p>
          <a:p>
            <a:pPr marL="0" indent="0" algn="ctr">
              <a:lnSpc>
                <a:spcPct val="100000"/>
              </a:lnSpc>
              <a:spcBef>
                <a:spcPts val="600"/>
              </a:spcBef>
              <a:buNone/>
            </a:pPr>
            <a:r>
              <a:rPr lang="en-US" sz="2000" dirty="0">
                <a:solidFill>
                  <a:schemeClr val="tx1"/>
                </a:solidFill>
              </a:rPr>
              <a:t> Measuring them each day, from germination, by marking their height and see if the rate of growth changes or increases steadily.</a:t>
            </a:r>
          </a:p>
          <a:p>
            <a:pPr marL="0" indent="0" algn="ctr">
              <a:lnSpc>
                <a:spcPct val="100000"/>
              </a:lnSpc>
              <a:spcBef>
                <a:spcPts val="600"/>
              </a:spcBef>
              <a:buNone/>
            </a:pPr>
            <a:r>
              <a:rPr lang="en-US" sz="2000" dirty="0">
                <a:solidFill>
                  <a:schemeClr val="accent1"/>
                </a:solidFill>
              </a:rPr>
              <a:t>Note: </a:t>
            </a:r>
            <a:r>
              <a:rPr lang="en-GB" sz="2000" dirty="0">
                <a:solidFill>
                  <a:schemeClr val="accent1"/>
                </a:solidFill>
                <a:ea typeface="Calibri" panose="020F0502020204030204" pitchFamily="34" charset="0"/>
                <a:cs typeface="Arial" panose="020B0604020202020204" pitchFamily="34" charset="0"/>
              </a:rPr>
              <a:t>Seeds and bulbs do not need light to germinate but they do need some warmth. </a:t>
            </a:r>
          </a:p>
          <a:p>
            <a:pPr marL="0" indent="0" algn="ctr">
              <a:lnSpc>
                <a:spcPct val="100000"/>
              </a:lnSpc>
              <a:spcBef>
                <a:spcPts val="600"/>
              </a:spcBef>
              <a:buNone/>
            </a:pPr>
            <a:endParaRPr lang="en-GB" sz="2000" dirty="0">
              <a:solidFill>
                <a:schemeClr val="accent1"/>
              </a:solidFill>
              <a:ea typeface="Calibri" panose="020F0502020204030204" pitchFamily="34" charset="0"/>
              <a:cs typeface="Arial" panose="020B0604020202020204" pitchFamily="34" charset="0"/>
            </a:endParaRPr>
          </a:p>
          <a:p>
            <a:pPr marL="0" indent="0" algn="ctr">
              <a:lnSpc>
                <a:spcPct val="100000"/>
              </a:lnSpc>
              <a:spcBef>
                <a:spcPts val="600"/>
              </a:spcBef>
              <a:buNone/>
            </a:pPr>
            <a:r>
              <a:rPr lang="en-GB" sz="1600" dirty="0">
                <a:solidFill>
                  <a:schemeClr val="tx1"/>
                </a:solidFill>
                <a:ea typeface="Calibri" panose="020F0502020204030204" pitchFamily="34" charset="0"/>
                <a:cs typeface="Arial" panose="020B0604020202020204" pitchFamily="34" charset="0"/>
              </a:rPr>
              <a:t>Follow the link for ways to link writing outcomes to the fairy tale of Jack and the Beanstalk: </a:t>
            </a:r>
            <a:r>
              <a:rPr lang="en-GB" sz="1600" dirty="0">
                <a:solidFill>
                  <a:schemeClr val="tx1"/>
                </a:solidFill>
                <a:hlinkClick r:id="rId3"/>
              </a:rPr>
              <a:t>https://www.science-sparks.com/jack-and-the-beanstalk-experiments/</a:t>
            </a:r>
            <a:endParaRPr lang="en-US" sz="1600" dirty="0">
              <a:solidFill>
                <a:schemeClr val="tx1"/>
              </a:solidFill>
            </a:endParaRPr>
          </a:p>
          <a:p>
            <a:pPr marL="0" indent="0">
              <a:lnSpc>
                <a:spcPct val="100000"/>
              </a:lnSpc>
              <a:spcBef>
                <a:spcPts val="600"/>
              </a:spcBef>
              <a:buNone/>
            </a:pPr>
            <a:endParaRPr lang="en-GB" sz="2000" dirty="0"/>
          </a:p>
        </p:txBody>
      </p:sp>
      <p:sp>
        <p:nvSpPr>
          <p:cNvPr id="2" name="Slide Number Placeholder 1">
            <a:extLst>
              <a:ext uri="{FF2B5EF4-FFF2-40B4-BE49-F238E27FC236}">
                <a16:creationId xmlns:a16="http://schemas.microsoft.com/office/drawing/2014/main" id="{43D1FA60-ED12-4A13-9DA3-FD2EBF8CC509}"/>
              </a:ext>
            </a:extLst>
          </p:cNvPr>
          <p:cNvSpPr>
            <a:spLocks noGrp="1"/>
          </p:cNvSpPr>
          <p:nvPr>
            <p:ph type="sldNum" sz="quarter" idx="12"/>
          </p:nvPr>
        </p:nvSpPr>
        <p:spPr/>
        <p:txBody>
          <a:bodyPr/>
          <a:lstStyle/>
          <a:p>
            <a:fld id="{F378E5E1-2CB7-4E78-9DCC-07AB18866500}" type="slidenum">
              <a:rPr lang="en-GB" smtClean="0"/>
              <a:t>7</a:t>
            </a:fld>
            <a:endParaRPr lang="en-GB"/>
          </a:p>
        </p:txBody>
      </p:sp>
      <p:sp>
        <p:nvSpPr>
          <p:cNvPr id="16" name="Rectangle 15">
            <a:extLst>
              <a:ext uri="{FF2B5EF4-FFF2-40B4-BE49-F238E27FC236}">
                <a16:creationId xmlns:a16="http://schemas.microsoft.com/office/drawing/2014/main" id="{A9C498DC-383D-4B5D-90C9-74B254E75BE6}"/>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descr="A picture containing drawing, light&#10;&#10;Description automatically generated">
            <a:extLst>
              <a:ext uri="{FF2B5EF4-FFF2-40B4-BE49-F238E27FC236}">
                <a16:creationId xmlns:a16="http://schemas.microsoft.com/office/drawing/2014/main" id="{A216C370-FCE0-44A3-AB78-64E1D2CB6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9" name="Rectangle 18">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TextBox 37">
            <a:extLst>
              <a:ext uri="{FF2B5EF4-FFF2-40B4-BE49-F238E27FC236}">
                <a16:creationId xmlns:a16="http://schemas.microsoft.com/office/drawing/2014/main" id="{80173D6C-DD22-4BE8-9DD3-46C2F5CF7325}"/>
              </a:ext>
            </a:extLst>
          </p:cNvPr>
          <p:cNvSpPr txBox="1"/>
          <p:nvPr/>
        </p:nvSpPr>
        <p:spPr>
          <a:xfrm>
            <a:off x="1468072" y="16317"/>
            <a:ext cx="10226623" cy="892552"/>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talk, observe</a:t>
            </a:r>
          </a:p>
          <a:p>
            <a:r>
              <a:rPr lang="en-US" b="1" i="1" dirty="0">
                <a:solidFill>
                  <a:schemeClr val="bg1"/>
                </a:solidFill>
              </a:rPr>
              <a:t>Make comparisons between plants as they grow</a:t>
            </a:r>
            <a:r>
              <a:rPr lang="en-GB" b="1" i="1" dirty="0">
                <a:solidFill>
                  <a:schemeClr val="bg1"/>
                </a:solidFill>
              </a:rPr>
              <a:t>.</a:t>
            </a:r>
          </a:p>
        </p:txBody>
      </p:sp>
      <p:sp>
        <p:nvSpPr>
          <p:cNvPr id="39" name="TextBox 38">
            <a:extLst>
              <a:ext uri="{FF2B5EF4-FFF2-40B4-BE49-F238E27FC236}">
                <a16:creationId xmlns:a16="http://schemas.microsoft.com/office/drawing/2014/main" id="{B7389283-425E-4252-A2A0-12FD8CA5FEAE}"/>
              </a:ext>
            </a:extLst>
          </p:cNvPr>
          <p:cNvSpPr txBox="1"/>
          <p:nvPr/>
        </p:nvSpPr>
        <p:spPr>
          <a:xfrm>
            <a:off x="1468072" y="807951"/>
            <a:ext cx="7088697" cy="369332"/>
          </a:xfrm>
          <a:prstGeom prst="rect">
            <a:avLst/>
          </a:prstGeom>
          <a:noFill/>
        </p:spPr>
        <p:txBody>
          <a:bodyPr wrap="square" rtlCol="0">
            <a:spAutoFit/>
          </a:bodyPr>
          <a:lstStyle/>
          <a:p>
            <a:r>
              <a:rPr lang="en-GB" b="1" i="1" dirty="0">
                <a:solidFill>
                  <a:schemeClr val="bg1"/>
                </a:solidFill>
                <a:latin typeface="+mj-lt"/>
              </a:rPr>
              <a:t>(Over time - will depend on the seeds/bulbs planted)</a:t>
            </a:r>
          </a:p>
        </p:txBody>
      </p:sp>
      <p:pic>
        <p:nvPicPr>
          <p:cNvPr id="15" name="Picture 14" descr="A picture containing drawing&#10;&#10;Description automatically generated">
            <a:extLst>
              <a:ext uri="{FF2B5EF4-FFF2-40B4-BE49-F238E27FC236}">
                <a16:creationId xmlns:a16="http://schemas.microsoft.com/office/drawing/2014/main" id="{67CCAD1D-0A3C-40A0-9A08-408F48011473}"/>
              </a:ext>
            </a:extLst>
          </p:cNvPr>
          <p:cNvPicPr>
            <a:picLocks noChangeAspect="1"/>
          </p:cNvPicPr>
          <p:nvPr/>
        </p:nvPicPr>
        <p:blipFill rotWithShape="1">
          <a:blip r:embed="rId5">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17" name="Slide Number Placeholder 3">
            <a:extLst>
              <a:ext uri="{FF2B5EF4-FFF2-40B4-BE49-F238E27FC236}">
                <a16:creationId xmlns:a16="http://schemas.microsoft.com/office/drawing/2014/main" id="{9ED25B55-613B-4546-B1F4-A36C7A5667D2}"/>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7</a:t>
            </a:fld>
            <a:endParaRPr lang="en-GB" dirty="0">
              <a:solidFill>
                <a:schemeClr val="bg1"/>
              </a:solidFill>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r="57360"/>
          <a:stretch/>
        </p:blipFill>
        <p:spPr>
          <a:xfrm>
            <a:off x="9748682" y="1548230"/>
            <a:ext cx="2295536" cy="383458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4951" y="1548230"/>
            <a:ext cx="4079772" cy="4575266"/>
          </a:xfrm>
          <a:prstGeom prst="rect">
            <a:avLst/>
          </a:prstGeom>
        </p:spPr>
      </p:pic>
      <p:sp>
        <p:nvSpPr>
          <p:cNvPr id="5" name="TextBox 4"/>
          <p:cNvSpPr txBox="1"/>
          <p:nvPr/>
        </p:nvSpPr>
        <p:spPr>
          <a:xfrm>
            <a:off x="9586301" y="5382811"/>
            <a:ext cx="2620297" cy="923330"/>
          </a:xfrm>
          <a:prstGeom prst="rect">
            <a:avLst/>
          </a:prstGeom>
          <a:noFill/>
        </p:spPr>
        <p:txBody>
          <a:bodyPr wrap="square" rtlCol="0">
            <a:spAutoFit/>
          </a:bodyPr>
          <a:lstStyle/>
          <a:p>
            <a:pPr algn="ctr"/>
            <a:r>
              <a:rPr lang="en-US" dirty="0"/>
              <a:t>This example is not an accurate time scale and all seeds will vary.</a:t>
            </a:r>
          </a:p>
        </p:txBody>
      </p:sp>
    </p:spTree>
    <p:extLst>
      <p:ext uri="{BB962C8B-B14F-4D97-AF65-F5344CB8AC3E}">
        <p14:creationId xmlns:p14="http://schemas.microsoft.com/office/powerpoint/2010/main" val="126346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spcBef>
                <a:spcPts val="600"/>
              </a:spcBef>
              <a:buNone/>
            </a:pPr>
            <a:r>
              <a:rPr lang="en-US" sz="2000" b="1" dirty="0">
                <a:solidFill>
                  <a:srgbClr val="FF0000"/>
                </a:solidFill>
              </a:rPr>
              <a:t>Practical Activity 4:</a:t>
            </a:r>
          </a:p>
          <a:p>
            <a:pPr marL="0" indent="0">
              <a:lnSpc>
                <a:spcPct val="100000"/>
              </a:lnSpc>
              <a:spcBef>
                <a:spcPts val="600"/>
              </a:spcBef>
              <a:buNone/>
            </a:pPr>
            <a:r>
              <a:rPr lang="en-US" sz="2000" dirty="0">
                <a:solidFill>
                  <a:schemeClr val="tx1"/>
                </a:solidFill>
              </a:rPr>
              <a:t>Once you have learned how to look after a plant and understand what it needs to grow strong and healthy, extend your growing to something that you can use in a meal.</a:t>
            </a:r>
          </a:p>
          <a:p>
            <a:pPr marL="0" indent="0">
              <a:lnSpc>
                <a:spcPct val="100000"/>
              </a:lnSpc>
              <a:spcBef>
                <a:spcPts val="600"/>
              </a:spcBef>
              <a:buNone/>
            </a:pPr>
            <a:r>
              <a:rPr lang="en-US" sz="2000" dirty="0">
                <a:solidFill>
                  <a:schemeClr val="tx1"/>
                </a:solidFill>
              </a:rPr>
              <a:t>You could grow:</a:t>
            </a:r>
          </a:p>
          <a:p>
            <a:pPr>
              <a:lnSpc>
                <a:spcPct val="100000"/>
              </a:lnSpc>
              <a:spcBef>
                <a:spcPts val="600"/>
              </a:spcBef>
              <a:buFontTx/>
              <a:buChar char="-"/>
            </a:pPr>
            <a:r>
              <a:rPr lang="en-US" sz="2000" dirty="0">
                <a:solidFill>
                  <a:schemeClr val="tx1"/>
                </a:solidFill>
              </a:rPr>
              <a:t>Herbs to go in a salad (basil, chives, dill)</a:t>
            </a:r>
          </a:p>
          <a:p>
            <a:pPr>
              <a:lnSpc>
                <a:spcPct val="100000"/>
              </a:lnSpc>
              <a:spcBef>
                <a:spcPts val="600"/>
              </a:spcBef>
              <a:buFontTx/>
              <a:buChar char="-"/>
            </a:pPr>
            <a:r>
              <a:rPr lang="en-US" sz="2000" dirty="0"/>
              <a:t>Bell peppers </a:t>
            </a:r>
          </a:p>
          <a:p>
            <a:pPr>
              <a:lnSpc>
                <a:spcPct val="100000"/>
              </a:lnSpc>
              <a:spcBef>
                <a:spcPts val="600"/>
              </a:spcBef>
              <a:buFontTx/>
              <a:buChar char="-"/>
            </a:pPr>
            <a:r>
              <a:rPr lang="en-US" sz="2000" dirty="0"/>
              <a:t>Tomatoes</a:t>
            </a:r>
          </a:p>
          <a:p>
            <a:pPr>
              <a:lnSpc>
                <a:spcPct val="100000"/>
              </a:lnSpc>
              <a:spcBef>
                <a:spcPts val="600"/>
              </a:spcBef>
              <a:buFontTx/>
              <a:buChar char="-"/>
            </a:pPr>
            <a:r>
              <a:rPr lang="en-US" sz="2000" dirty="0"/>
              <a:t>Cucumber </a:t>
            </a:r>
          </a:p>
          <a:p>
            <a:pPr marL="0" indent="0" algn="ctr">
              <a:lnSpc>
                <a:spcPct val="100000"/>
              </a:lnSpc>
              <a:spcBef>
                <a:spcPts val="600"/>
              </a:spcBef>
              <a:buNone/>
            </a:pPr>
            <a:r>
              <a:rPr lang="en-US" sz="2000" dirty="0"/>
              <a:t>All of these suggestions are suitable for the summer months (June/July)</a:t>
            </a:r>
          </a:p>
          <a:p>
            <a:pPr>
              <a:lnSpc>
                <a:spcPct val="100000"/>
              </a:lnSpc>
              <a:spcBef>
                <a:spcPts val="600"/>
              </a:spcBef>
              <a:buFontTx/>
              <a:buChar char="-"/>
            </a:pPr>
            <a:endParaRPr lang="en-US" sz="2000" dirty="0">
              <a:solidFill>
                <a:srgbClr val="FF0000"/>
              </a:solidFill>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626385"/>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GB" sz="1400" dirty="0">
                <a:solidFill>
                  <a:schemeClr val="accent1"/>
                </a:solidFill>
                <a:latin typeface="Arial" panose="020B0604020202020204" pitchFamily="34" charset="0"/>
                <a:ea typeface="Calibri" panose="020F0502020204030204" pitchFamily="34" charset="0"/>
                <a:cs typeface="Arial" panose="020B0604020202020204" pitchFamily="34" charset="0"/>
              </a:rPr>
              <a:t>Note: Seedlings grow differently according to the light level. A range of seeds and plants grow to maturity at different rates across the year so check the packaging to see what will grow in summer months. </a:t>
            </a: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10723928"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talk, extend</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55660" y="532334"/>
            <a:ext cx="7726728" cy="1323439"/>
          </a:xfrm>
          <a:prstGeom prst="rect">
            <a:avLst/>
          </a:prstGeom>
          <a:noFill/>
        </p:spPr>
        <p:txBody>
          <a:bodyPr wrap="square" rtlCol="0">
            <a:spAutoFit/>
          </a:bodyPr>
          <a:lstStyle/>
          <a:p>
            <a:r>
              <a:rPr lang="en-GB" b="1" i="1" dirty="0">
                <a:solidFill>
                  <a:schemeClr val="bg1"/>
                </a:solidFill>
                <a:latin typeface="+mj-lt"/>
              </a:rPr>
              <a:t>Grow seeds that produce something edible.</a:t>
            </a:r>
          </a:p>
          <a:p>
            <a:r>
              <a:rPr lang="en-GB" b="1" i="1" dirty="0">
                <a:solidFill>
                  <a:schemeClr val="bg1"/>
                </a:solidFill>
              </a:rPr>
              <a:t>(Over time - will depend on the seeds planted)</a:t>
            </a:r>
          </a:p>
          <a:p>
            <a:endParaRPr lang="en-GB" sz="2200" b="1" i="1" dirty="0">
              <a:solidFill>
                <a:schemeClr val="bg1"/>
              </a:solidFill>
              <a:latin typeface="+mj-lt"/>
            </a:endParaRPr>
          </a:p>
          <a:p>
            <a:endParaRPr lang="en-GB" sz="2200" b="1" i="1" dirty="0">
              <a:solidFill>
                <a:schemeClr val="bg1"/>
              </a:solidFill>
              <a:latin typeface="+mj-lt"/>
            </a:endParaRP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A2A6847-C88B-473F-9C0A-5E5EC8FF5195}"/>
              </a:ext>
            </a:extLst>
          </p:cNvPr>
          <p:cNvPicPr>
            <a:picLocks noChangeAspect="1"/>
          </p:cNvPicPr>
          <p:nvPr/>
        </p:nvPicPr>
        <p:blipFill rotWithShape="1">
          <a:blip r:embed="rId4">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23" name="Slide Number Placeholder 3">
            <a:extLst>
              <a:ext uri="{FF2B5EF4-FFF2-40B4-BE49-F238E27FC236}">
                <a16:creationId xmlns:a16="http://schemas.microsoft.com/office/drawing/2014/main" id="{1DB38336-7900-4D9C-9BA2-8686E7F9DFA2}"/>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8</a:t>
            </a:fld>
            <a:endParaRPr lang="en-GB" dirty="0">
              <a:solidFill>
                <a:schemeClr val="bg1"/>
              </a:solidFill>
            </a:endParaRPr>
          </a:p>
        </p:txBody>
      </p:sp>
      <p:pic>
        <p:nvPicPr>
          <p:cNvPr id="24" name="Picture 23">
            <a:extLst>
              <a:ext uri="{FF2B5EF4-FFF2-40B4-BE49-F238E27FC236}">
                <a16:creationId xmlns:a16="http://schemas.microsoft.com/office/drawing/2014/main" id="{AC12353E-0C8B-4D4E-A94A-1E64320916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9289" y="2654710"/>
            <a:ext cx="4326833" cy="3365524"/>
          </a:xfrm>
          <a:prstGeom prst="rect">
            <a:avLst/>
          </a:prstGeom>
        </p:spPr>
      </p:pic>
    </p:spTree>
    <p:extLst>
      <p:ext uri="{BB962C8B-B14F-4D97-AF65-F5344CB8AC3E}">
        <p14:creationId xmlns:p14="http://schemas.microsoft.com/office/powerpoint/2010/main" val="68419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734036" y="1552982"/>
            <a:ext cx="11138416"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600"/>
              </a:spcBef>
              <a:buNone/>
            </a:pPr>
            <a:r>
              <a:rPr lang="en-US" sz="2000" b="1" dirty="0">
                <a:solidFill>
                  <a:srgbClr val="FF0000"/>
                </a:solidFill>
              </a:rPr>
              <a:t>Practical Activity 5:</a:t>
            </a:r>
            <a:endParaRPr lang="en-GB" sz="2000" dirty="0"/>
          </a:p>
          <a:p>
            <a:pPr marL="0" indent="0">
              <a:lnSpc>
                <a:spcPct val="100000"/>
              </a:lnSpc>
              <a:spcBef>
                <a:spcPts val="600"/>
              </a:spcBef>
              <a:buNone/>
            </a:pPr>
            <a:endParaRPr lang="en-GB" sz="2000" dirty="0"/>
          </a:p>
          <a:p>
            <a:pPr marL="0" indent="0">
              <a:lnSpc>
                <a:spcPct val="100000"/>
              </a:lnSpc>
              <a:spcBef>
                <a:spcPts val="600"/>
              </a:spcBef>
              <a:buNone/>
            </a:pPr>
            <a:r>
              <a:rPr lang="en-GB" sz="2000" dirty="0"/>
              <a:t> </a:t>
            </a:r>
          </a:p>
        </p:txBody>
      </p:sp>
      <p:sp>
        <p:nvSpPr>
          <p:cNvPr id="2" name="Slide Number Placeholder 1">
            <a:extLst>
              <a:ext uri="{FF2B5EF4-FFF2-40B4-BE49-F238E27FC236}">
                <a16:creationId xmlns:a16="http://schemas.microsoft.com/office/drawing/2014/main" id="{43D1FA60-ED12-4A13-9DA3-FD2EBF8CC509}"/>
              </a:ext>
            </a:extLst>
          </p:cNvPr>
          <p:cNvSpPr>
            <a:spLocks noGrp="1"/>
          </p:cNvSpPr>
          <p:nvPr>
            <p:ph type="sldNum" sz="quarter" idx="12"/>
          </p:nvPr>
        </p:nvSpPr>
        <p:spPr/>
        <p:txBody>
          <a:bodyPr/>
          <a:lstStyle/>
          <a:p>
            <a:fld id="{F378E5E1-2CB7-4E78-9DCC-07AB18866500}" type="slidenum">
              <a:rPr lang="en-GB" smtClean="0"/>
              <a:t>9</a:t>
            </a:fld>
            <a:endParaRPr lang="en-GB"/>
          </a:p>
        </p:txBody>
      </p:sp>
      <p:sp>
        <p:nvSpPr>
          <p:cNvPr id="16" name="Rectangle 15">
            <a:extLst>
              <a:ext uri="{FF2B5EF4-FFF2-40B4-BE49-F238E27FC236}">
                <a16:creationId xmlns:a16="http://schemas.microsoft.com/office/drawing/2014/main" id="{A9C498DC-383D-4B5D-90C9-74B254E75BE6}"/>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descr="A picture containing drawing, light&#10;&#10;Description automatically generated">
            <a:extLst>
              <a:ext uri="{FF2B5EF4-FFF2-40B4-BE49-F238E27FC236}">
                <a16:creationId xmlns:a16="http://schemas.microsoft.com/office/drawing/2014/main" id="{A216C370-FCE0-44A3-AB78-64E1D2CB6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9" name="Rectangle 18">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sp>
        <p:nvSpPr>
          <p:cNvPr id="38" name="TextBox 37">
            <a:extLst>
              <a:ext uri="{FF2B5EF4-FFF2-40B4-BE49-F238E27FC236}">
                <a16:creationId xmlns:a16="http://schemas.microsoft.com/office/drawing/2014/main" id="{80173D6C-DD22-4BE8-9DD3-46C2F5CF7325}"/>
              </a:ext>
            </a:extLst>
          </p:cNvPr>
          <p:cNvSpPr txBox="1"/>
          <p:nvPr/>
        </p:nvSpPr>
        <p:spPr>
          <a:xfrm>
            <a:off x="1468072" y="16317"/>
            <a:ext cx="10226623" cy="892552"/>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Apply scientific understanding</a:t>
            </a:r>
          </a:p>
          <a:p>
            <a:r>
              <a:rPr lang="en-GB" sz="2000" b="1" i="1" dirty="0">
                <a:solidFill>
                  <a:schemeClr val="bg1"/>
                </a:solidFill>
                <a:latin typeface="+mj-lt"/>
                <a:ea typeface="Lato Black" panose="020F0502020204030203" pitchFamily="34" charset="0"/>
                <a:cs typeface="Lato Black" panose="020F0502020204030203" pitchFamily="34" charset="0"/>
              </a:rPr>
              <a:t>Use what you have learned to find the odd one out.</a:t>
            </a:r>
          </a:p>
        </p:txBody>
      </p:sp>
      <p:sp>
        <p:nvSpPr>
          <p:cNvPr id="39" name="TextBox 38">
            <a:extLst>
              <a:ext uri="{FF2B5EF4-FFF2-40B4-BE49-F238E27FC236}">
                <a16:creationId xmlns:a16="http://schemas.microsoft.com/office/drawing/2014/main" id="{B7389283-425E-4252-A2A0-12FD8CA5FEAE}"/>
              </a:ext>
            </a:extLst>
          </p:cNvPr>
          <p:cNvSpPr txBox="1"/>
          <p:nvPr/>
        </p:nvSpPr>
        <p:spPr>
          <a:xfrm>
            <a:off x="1455660" y="815284"/>
            <a:ext cx="7088697" cy="369332"/>
          </a:xfrm>
          <a:prstGeom prst="rect">
            <a:avLst/>
          </a:prstGeom>
          <a:noFill/>
        </p:spPr>
        <p:txBody>
          <a:bodyPr wrap="square" rtlCol="0">
            <a:spAutoFit/>
          </a:bodyPr>
          <a:lstStyle/>
          <a:p>
            <a:r>
              <a:rPr lang="en-GB" b="1" i="1" dirty="0">
                <a:solidFill>
                  <a:schemeClr val="bg1"/>
                </a:solidFill>
                <a:latin typeface="+mj-lt"/>
              </a:rPr>
              <a:t>(10 minutes)</a:t>
            </a:r>
          </a:p>
        </p:txBody>
      </p:sp>
      <p:pic>
        <p:nvPicPr>
          <p:cNvPr id="14" name="Picture 13" descr="A picture containing drawing&#10;&#10;Description automatically generated">
            <a:extLst>
              <a:ext uri="{FF2B5EF4-FFF2-40B4-BE49-F238E27FC236}">
                <a16:creationId xmlns:a16="http://schemas.microsoft.com/office/drawing/2014/main" id="{B009BFAA-103C-413B-8179-1A75EBA78722}"/>
              </a:ext>
            </a:extLst>
          </p:cNvPr>
          <p:cNvPicPr>
            <a:picLocks noChangeAspect="1"/>
          </p:cNvPicPr>
          <p:nvPr/>
        </p:nvPicPr>
        <p:blipFill rotWithShape="1">
          <a:blip r:embed="rId4">
            <a:extLst>
              <a:ext uri="{28A0092B-C50C-407E-A947-70E740481C1C}">
                <a14:useLocalDpi xmlns:a14="http://schemas.microsoft.com/office/drawing/2010/main" val="0"/>
              </a:ext>
            </a:extLst>
          </a:blip>
          <a:srcRect l="51827" b="26799"/>
          <a:stretch/>
        </p:blipFill>
        <p:spPr>
          <a:xfrm>
            <a:off x="158866" y="56878"/>
            <a:ext cx="1112241" cy="1112242"/>
          </a:xfrm>
          <a:prstGeom prst="rect">
            <a:avLst/>
          </a:prstGeom>
        </p:spPr>
      </p:pic>
      <p:sp>
        <p:nvSpPr>
          <p:cNvPr id="15" name="Slide Number Placeholder 3">
            <a:extLst>
              <a:ext uri="{FF2B5EF4-FFF2-40B4-BE49-F238E27FC236}">
                <a16:creationId xmlns:a16="http://schemas.microsoft.com/office/drawing/2014/main" id="{01D06D69-DE5D-454F-8304-F5F00877A6AC}"/>
              </a:ext>
            </a:extLst>
          </p:cNvPr>
          <p:cNvSpPr txBox="1">
            <a:spLocks/>
          </p:cNvSpPr>
          <p:nvPr/>
        </p:nvSpPr>
        <p:spPr>
          <a:xfrm>
            <a:off x="122300" y="6431455"/>
            <a:ext cx="5292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8E5E1-2CB7-4E78-9DCC-07AB18866500}" type="slidenum">
              <a:rPr lang="en-GB" smtClean="0">
                <a:solidFill>
                  <a:schemeClr val="bg1"/>
                </a:solidFill>
              </a:rPr>
              <a:pPr/>
              <a:t>9</a:t>
            </a:fld>
            <a:endParaRPr lang="en-GB" dirty="0">
              <a:solidFill>
                <a:schemeClr val="bg1"/>
              </a:solidFill>
            </a:endParaRPr>
          </a:p>
        </p:txBody>
      </p:sp>
      <p:pic>
        <p:nvPicPr>
          <p:cNvPr id="18" name="Picture 2" descr="Image result for sunflower see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110" t="16307" r="6421" b="17186"/>
          <a:stretch/>
        </p:blipFill>
        <p:spPr bwMode="auto">
          <a:xfrm>
            <a:off x="1455660" y="3701845"/>
            <a:ext cx="2079098" cy="2057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sunflower seed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4356" y="3691420"/>
            <a:ext cx="2457495" cy="20335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amaryllis bulb"/>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573" r="7273"/>
          <a:stretch/>
        </p:blipFill>
        <p:spPr bwMode="auto">
          <a:xfrm>
            <a:off x="4542504" y="3701845"/>
            <a:ext cx="2573914" cy="2024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479" y="1991025"/>
            <a:ext cx="8627807" cy="954107"/>
          </a:xfrm>
          <a:prstGeom prst="rect">
            <a:avLst/>
          </a:prstGeom>
          <a:noFill/>
        </p:spPr>
        <p:txBody>
          <a:bodyPr wrap="square" rtlCol="0">
            <a:spAutoFit/>
          </a:bodyPr>
          <a:lstStyle/>
          <a:p>
            <a:pPr algn="ctr"/>
            <a:r>
              <a:rPr lang="en-US" sz="2800" dirty="0"/>
              <a:t>Play odd one out using these three pictures. How many different odd one outs can they think of?</a:t>
            </a:r>
          </a:p>
        </p:txBody>
      </p:sp>
    </p:spTree>
    <p:extLst>
      <p:ext uri="{BB962C8B-B14F-4D97-AF65-F5344CB8AC3E}">
        <p14:creationId xmlns:p14="http://schemas.microsoft.com/office/powerpoint/2010/main" val="988451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5e4c87-8aad-4424-8d13-4e1a0ac8f772">
      <Terms xmlns="http://schemas.microsoft.com/office/infopath/2007/PartnerControls"/>
    </lcf76f155ced4ddcb4097134ff3c332f>
    <TaxCatchAll xmlns="a06a9706-ad8f-4101-9ff4-bb1986540c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A16988A4411D43993AF1AD54B21A42" ma:contentTypeVersion="18" ma:contentTypeDescription="Create a new document." ma:contentTypeScope="" ma:versionID="7d3cd43ba70f36fa3c37690c706d8f06">
  <xsd:schema xmlns:xsd="http://www.w3.org/2001/XMLSchema" xmlns:xs="http://www.w3.org/2001/XMLSchema" xmlns:p="http://schemas.microsoft.com/office/2006/metadata/properties" xmlns:ns2="595e4c87-8aad-4424-8d13-4e1a0ac8f772" xmlns:ns3="a06a9706-ad8f-4101-9ff4-bb1986540cca" targetNamespace="http://schemas.microsoft.com/office/2006/metadata/properties" ma:root="true" ma:fieldsID="98fd641a8cfad8eba1586fc43b07f76d" ns2:_="" ns3:_="">
    <xsd:import namespace="595e4c87-8aad-4424-8d13-4e1a0ac8f772"/>
    <xsd:import namespace="a06a9706-ad8f-4101-9ff4-bb1986540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4c87-8aad-4424-8d13-4e1a0ac8f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860b5a-276f-4e20-a60a-049ecf2d2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a9706-ad8f-4101-9ff4-bb1986540c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8a0f90-a25b-428a-ba85-bf7ee30a594a}" ma:internalName="TaxCatchAll" ma:showField="CatchAllData" ma:web="a06a9706-ad8f-4101-9ff4-bb1986540c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62C40-ACB1-464D-9655-61DD85FFCCBE}">
  <ds:schemaRefs>
    <ds:schemaRef ds:uri="http://purl.org/dc/elements/1.1/"/>
    <ds:schemaRef ds:uri="http://schemas.microsoft.com/office/2006/documentManagement/types"/>
    <ds:schemaRef ds:uri="0ff8adc4-58f0-4cfe-ad48-79a46b32a9f8"/>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89114d93-40b0-4de1-aa32-14ecbdb0e84d"/>
    <ds:schemaRef ds:uri="http://purl.org/dc/dcmitype/"/>
    <ds:schemaRef ds:uri="http://purl.org/dc/terms/"/>
  </ds:schemaRefs>
</ds:datastoreItem>
</file>

<file path=customXml/itemProps2.xml><?xml version="1.0" encoding="utf-8"?>
<ds:datastoreItem xmlns:ds="http://schemas.openxmlformats.org/officeDocument/2006/customXml" ds:itemID="{CAE97B64-45E2-443B-B583-1E31A8C59F68}">
  <ds:schemaRefs>
    <ds:schemaRef ds:uri="http://schemas.microsoft.com/sharepoint/v3/contenttype/forms"/>
  </ds:schemaRefs>
</ds:datastoreItem>
</file>

<file path=customXml/itemProps3.xml><?xml version="1.0" encoding="utf-8"?>
<ds:datastoreItem xmlns:ds="http://schemas.openxmlformats.org/officeDocument/2006/customXml" ds:itemID="{7849EEBB-E549-4004-A5AC-4C3CD00979A5}"/>
</file>

<file path=docProps/app.xml><?xml version="1.0" encoding="utf-8"?>
<Properties xmlns="http://schemas.openxmlformats.org/officeDocument/2006/extended-properties" xmlns:vt="http://schemas.openxmlformats.org/officeDocument/2006/docPropsVTypes">
  <TotalTime>6363</TotalTime>
  <Words>1342</Words>
  <Application>Microsoft Office PowerPoint</Application>
  <PresentationFormat>Widescreen</PresentationFormat>
  <Paragraphs>194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Wood</dc:creator>
  <cp:lastModifiedBy>Lucy Wood</cp:lastModifiedBy>
  <cp:revision>79</cp:revision>
  <cp:lastPrinted>2020-03-28T17:18:56Z</cp:lastPrinted>
  <dcterms:created xsi:type="dcterms:W3CDTF">2020-03-28T09:27:35Z</dcterms:created>
  <dcterms:modified xsi:type="dcterms:W3CDTF">2020-05-26T16:03:41Z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